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1"/>
    <p:sldMasterId id="2147483900" r:id="rId2"/>
  </p:sldMasterIdLst>
  <p:notesMasterIdLst>
    <p:notesMasterId r:id="rId40"/>
  </p:notesMasterIdLst>
  <p:handoutMasterIdLst>
    <p:handoutMasterId r:id="rId41"/>
  </p:handoutMasterIdLst>
  <p:sldIdLst>
    <p:sldId id="256" r:id="rId3"/>
    <p:sldId id="260" r:id="rId4"/>
    <p:sldId id="258" r:id="rId5"/>
    <p:sldId id="259" r:id="rId6"/>
    <p:sldId id="286" r:id="rId7"/>
    <p:sldId id="287" r:id="rId8"/>
    <p:sldId id="288" r:id="rId9"/>
    <p:sldId id="289" r:id="rId10"/>
    <p:sldId id="293" r:id="rId11"/>
    <p:sldId id="290" r:id="rId12"/>
    <p:sldId id="291" r:id="rId13"/>
    <p:sldId id="292" r:id="rId14"/>
    <p:sldId id="294" r:id="rId15"/>
    <p:sldId id="262" r:id="rId16"/>
    <p:sldId id="295" r:id="rId17"/>
    <p:sldId id="261" r:id="rId18"/>
    <p:sldId id="296" r:id="rId19"/>
    <p:sldId id="302" r:id="rId20"/>
    <p:sldId id="297" r:id="rId21"/>
    <p:sldId id="298" r:id="rId22"/>
    <p:sldId id="263" r:id="rId23"/>
    <p:sldId id="299" r:id="rId24"/>
    <p:sldId id="301" r:id="rId25"/>
    <p:sldId id="300" r:id="rId26"/>
    <p:sldId id="270" r:id="rId27"/>
    <p:sldId id="284" r:id="rId28"/>
    <p:sldId id="264" r:id="rId29"/>
    <p:sldId id="278" r:id="rId30"/>
    <p:sldId id="279" r:id="rId31"/>
    <p:sldId id="280" r:id="rId32"/>
    <p:sldId id="274" r:id="rId33"/>
    <p:sldId id="277" r:id="rId34"/>
    <p:sldId id="275" r:id="rId35"/>
    <p:sldId id="266" r:id="rId36"/>
    <p:sldId id="273" r:id="rId37"/>
    <p:sldId id="272" r:id="rId38"/>
    <p:sldId id="268" r:id="rId39"/>
  </p:sldIdLst>
  <p:sldSz cx="9144000" cy="6858000" type="screen4x3"/>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I32404"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9AC"/>
    <a:srgbClr val="CC7CA6"/>
    <a:srgbClr val="956889"/>
    <a:srgbClr val="A62B4D"/>
    <a:srgbClr val="520037"/>
    <a:srgbClr val="892B67"/>
    <a:srgbClr val="AB0871"/>
    <a:srgbClr val="F0F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8" autoAdjust="0"/>
    <p:restoredTop sz="58931" autoAdjust="0"/>
  </p:normalViewPr>
  <p:slideViewPr>
    <p:cSldViewPr snapToGrid="0">
      <p:cViewPr varScale="1">
        <p:scale>
          <a:sx n="43" d="100"/>
          <a:sy n="43" d="100"/>
        </p:scale>
        <p:origin x="360" y="48"/>
      </p:cViewPr>
      <p:guideLst>
        <p:guide orient="horz" pos="2137"/>
        <p:guide pos="2880"/>
      </p:guideLst>
    </p:cSldViewPr>
  </p:slideViewPr>
  <p:outlineViewPr>
    <p:cViewPr>
      <p:scale>
        <a:sx n="33" d="100"/>
        <a:sy n="33" d="100"/>
      </p:scale>
      <p:origin x="0" y="-701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68" d="100"/>
          <a:sy n="168" d="100"/>
        </p:scale>
        <p:origin x="2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9275" y="0"/>
            <a:ext cx="4308475" cy="341313"/>
          </a:xfrm>
          <a:prstGeom prst="rect">
            <a:avLst/>
          </a:prstGeom>
        </p:spPr>
        <p:txBody>
          <a:bodyPr vert="horz" lIns="91440" tIns="45720" rIns="91440" bIns="45720" rtlCol="0"/>
          <a:lstStyle>
            <a:lvl1pPr algn="r">
              <a:defRPr sz="1200"/>
            </a:lvl1pPr>
          </a:lstStyle>
          <a:p>
            <a:fld id="{C0E25819-6842-464D-B0D5-9372C6D8F9E5}" type="datetimeFigureOut">
              <a:rPr lang="en-US" smtClean="0"/>
              <a:t>3/25/2021</a:t>
            </a:fld>
            <a:endParaRPr lang="en-US"/>
          </a:p>
        </p:txBody>
      </p:sp>
      <p:sp>
        <p:nvSpPr>
          <p:cNvPr id="4" name="Footer Placeholder 3"/>
          <p:cNvSpPr>
            <a:spLocks noGrp="1"/>
          </p:cNvSpPr>
          <p:nvPr>
            <p:ph type="ftr" sz="quarter" idx="2"/>
          </p:nvPr>
        </p:nvSpPr>
        <p:spPr>
          <a:xfrm>
            <a:off x="0" y="6465888"/>
            <a:ext cx="4306888" cy="341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9275" y="6465888"/>
            <a:ext cx="4308475" cy="341312"/>
          </a:xfrm>
          <a:prstGeom prst="rect">
            <a:avLst/>
          </a:prstGeom>
        </p:spPr>
        <p:txBody>
          <a:bodyPr vert="horz" lIns="91440" tIns="45720" rIns="91440" bIns="45720" rtlCol="0" anchor="b"/>
          <a:lstStyle>
            <a:lvl1pPr algn="r">
              <a:defRPr sz="1200"/>
            </a:lvl1pPr>
          </a:lstStyle>
          <a:p>
            <a:fld id="{62DBC00D-9404-064B-9B7E-E9CD7F2ECF89}" type="slidenum">
              <a:rPr lang="en-US" smtClean="0"/>
              <a:t>‹#›</a:t>
            </a:fld>
            <a:endParaRPr lang="en-US"/>
          </a:p>
        </p:txBody>
      </p:sp>
    </p:spTree>
    <p:extLst>
      <p:ext uri="{BB962C8B-B14F-4D97-AF65-F5344CB8AC3E}">
        <p14:creationId xmlns:p14="http://schemas.microsoft.com/office/powerpoint/2010/main" val="3472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1936"/>
          </a:xfrm>
          <a:prstGeom prst="rect">
            <a:avLst/>
          </a:prstGeom>
        </p:spPr>
        <p:txBody>
          <a:bodyPr vert="horz" lIns="80376" tIns="40188" rIns="80376" bIns="40188" rtlCol="0"/>
          <a:lstStyle>
            <a:lvl1pPr algn="l">
              <a:defRPr sz="1100"/>
            </a:lvl1pPr>
          </a:lstStyle>
          <a:p>
            <a:endParaRPr lang="en-US"/>
          </a:p>
        </p:txBody>
      </p:sp>
      <p:sp>
        <p:nvSpPr>
          <p:cNvPr id="3" name="Date Placeholder 2"/>
          <p:cNvSpPr>
            <a:spLocks noGrp="1"/>
          </p:cNvSpPr>
          <p:nvPr>
            <p:ph type="dt" idx="1"/>
          </p:nvPr>
        </p:nvSpPr>
        <p:spPr>
          <a:xfrm>
            <a:off x="5629703" y="0"/>
            <a:ext cx="4307046" cy="341936"/>
          </a:xfrm>
          <a:prstGeom prst="rect">
            <a:avLst/>
          </a:prstGeom>
        </p:spPr>
        <p:txBody>
          <a:bodyPr vert="horz" lIns="80376" tIns="40188" rIns="80376" bIns="40188" rtlCol="0"/>
          <a:lstStyle>
            <a:lvl1pPr algn="r">
              <a:defRPr sz="1100"/>
            </a:lvl1pPr>
          </a:lstStyle>
          <a:p>
            <a:fld id="{58BA44E0-4508-4A5D-A49D-84FC45113B8F}" type="datetimeFigureOut">
              <a:rPr lang="en-US" smtClean="0"/>
              <a:t>3/25/2021</a:t>
            </a:fld>
            <a:endParaRPr lang="en-US"/>
          </a:p>
        </p:txBody>
      </p:sp>
      <p:sp>
        <p:nvSpPr>
          <p:cNvPr id="4" name="Slide Image Placeholder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80376" tIns="40188" rIns="80376" bIns="40188" rtlCol="0" anchor="ctr"/>
          <a:lstStyle/>
          <a:p>
            <a:endParaRPr lang="en-US"/>
          </a:p>
        </p:txBody>
      </p:sp>
      <p:sp>
        <p:nvSpPr>
          <p:cNvPr id="5" name="Notes Placeholder 4"/>
          <p:cNvSpPr>
            <a:spLocks noGrp="1"/>
          </p:cNvSpPr>
          <p:nvPr>
            <p:ph type="body" sz="quarter" idx="3"/>
          </p:nvPr>
        </p:nvSpPr>
        <p:spPr>
          <a:xfrm>
            <a:off x="993934" y="3275966"/>
            <a:ext cx="7951470" cy="2680335"/>
          </a:xfrm>
          <a:prstGeom prst="rect">
            <a:avLst/>
          </a:prstGeom>
        </p:spPr>
        <p:txBody>
          <a:bodyPr vert="horz" lIns="80376" tIns="40188" rIns="80376" bIns="401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65265"/>
            <a:ext cx="4307046" cy="341935"/>
          </a:xfrm>
          <a:prstGeom prst="rect">
            <a:avLst/>
          </a:prstGeom>
        </p:spPr>
        <p:txBody>
          <a:bodyPr vert="horz" lIns="80376" tIns="40188" rIns="80376" bIns="40188" rtlCol="0" anchor="b"/>
          <a:lstStyle>
            <a:lvl1pPr algn="l">
              <a:defRPr sz="1100"/>
            </a:lvl1pPr>
          </a:lstStyle>
          <a:p>
            <a:endParaRPr lang="en-US"/>
          </a:p>
        </p:txBody>
      </p:sp>
      <p:sp>
        <p:nvSpPr>
          <p:cNvPr id="7" name="Slide Number Placeholder 6"/>
          <p:cNvSpPr>
            <a:spLocks noGrp="1"/>
          </p:cNvSpPr>
          <p:nvPr>
            <p:ph type="sldNum" sz="quarter" idx="5"/>
          </p:nvPr>
        </p:nvSpPr>
        <p:spPr>
          <a:xfrm>
            <a:off x="5629703" y="6465265"/>
            <a:ext cx="4307046" cy="341935"/>
          </a:xfrm>
          <a:prstGeom prst="rect">
            <a:avLst/>
          </a:prstGeom>
        </p:spPr>
        <p:txBody>
          <a:bodyPr vert="horz" lIns="80376" tIns="40188" rIns="80376" bIns="40188" rtlCol="0" anchor="b"/>
          <a:lstStyle>
            <a:lvl1pPr algn="r">
              <a:defRPr sz="1100"/>
            </a:lvl1pPr>
          </a:lstStyle>
          <a:p>
            <a:fld id="{15E0BA69-99FD-48BD-98F4-6BD18380566E}" type="slidenum">
              <a:rPr lang="en-US" smtClean="0"/>
              <a:t>‹#›</a:t>
            </a:fld>
            <a:endParaRPr lang="en-US"/>
          </a:p>
        </p:txBody>
      </p:sp>
    </p:spTree>
    <p:extLst>
      <p:ext uri="{BB962C8B-B14F-4D97-AF65-F5344CB8AC3E}">
        <p14:creationId xmlns:p14="http://schemas.microsoft.com/office/powerpoint/2010/main" val="258765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explain that GBV is a local, national and global problem that is important to address.</a:t>
            </a:r>
          </a:p>
          <a:p>
            <a:endParaRPr lang="en-GB" dirty="0"/>
          </a:p>
          <a:p>
            <a:r>
              <a:rPr lang="en-GB" dirty="0"/>
              <a:t>In the Baseline Evaluation Report for Program to Address Polarization, Radicalization, and Extremism in Kenya , communities expressed concern about high rates of GBV in their communities. The purpose of the baseline research was to provide baseline data to help with PROACT program evaluation. </a:t>
            </a:r>
          </a:p>
          <a:p>
            <a:endParaRPr lang="en-GB" dirty="0"/>
          </a:p>
          <a:p>
            <a:r>
              <a:rPr lang="en-GB" dirty="0"/>
              <a:t>In Nakuru, GBV ranked second while in Isiolo and Kwale it was ranked third</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a:t>
            </a:fld>
            <a:endParaRPr lang="en-US"/>
          </a:p>
        </p:txBody>
      </p:sp>
    </p:spTree>
    <p:extLst>
      <p:ext uri="{BB962C8B-B14F-4D97-AF65-F5344CB8AC3E}">
        <p14:creationId xmlns:p14="http://schemas.microsoft.com/office/powerpoint/2010/main" val="258867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forms that GBV can take:</a:t>
            </a:r>
          </a:p>
          <a:p>
            <a:endParaRPr lang="en-GB" dirty="0"/>
          </a:p>
          <a:p>
            <a:pPr marL="171450" indent="-171450">
              <a:buFont typeface="Arial" panose="020B0604020202020204" pitchFamily="34" charset="0"/>
              <a:buChar char="•"/>
            </a:pPr>
            <a:r>
              <a:rPr lang="en-GB" dirty="0"/>
              <a:t>45% of  girls experience physical violence by the time they are 18</a:t>
            </a:r>
          </a:p>
          <a:p>
            <a:pPr marL="171450" indent="-171450">
              <a:buFont typeface="Arial" panose="020B0604020202020204" pitchFamily="34" charset="0"/>
              <a:buChar char="•"/>
            </a:pPr>
            <a:r>
              <a:rPr lang="en-GB" dirty="0"/>
              <a:t> 56% of boys experience physical violence by age 18</a:t>
            </a:r>
          </a:p>
          <a:p>
            <a:pPr marL="171450" indent="-171450">
              <a:buFont typeface="Arial" panose="020B0604020202020204" pitchFamily="34" charset="0"/>
              <a:buChar char="•"/>
            </a:pPr>
            <a:r>
              <a:rPr lang="en-GB" dirty="0"/>
              <a:t> 52% of children witness domestic violence in their homes </a:t>
            </a:r>
          </a:p>
          <a:p>
            <a:pPr marL="171450" indent="-171450">
              <a:buFont typeface="Arial" panose="020B0604020202020204" pitchFamily="34" charset="0"/>
              <a:buChar char="•"/>
            </a:pPr>
            <a:r>
              <a:rPr lang="en-GB" dirty="0"/>
              <a:t> 16% of girls experience sexual violence by 18 years of age </a:t>
            </a:r>
          </a:p>
          <a:p>
            <a:pPr marL="171450" indent="-171450">
              <a:buFont typeface="Arial" panose="020B0604020202020204" pitchFamily="34" charset="0"/>
              <a:buChar char="•"/>
            </a:pPr>
            <a:r>
              <a:rPr lang="en-GB" dirty="0"/>
              <a:t> among those who experience sexual violence, 1 in 5 experience it before the age of 13</a:t>
            </a:r>
          </a:p>
          <a:p>
            <a:pPr marL="171450" indent="-171450">
              <a:buFont typeface="Arial" panose="020B0604020202020204" pitchFamily="34" charset="0"/>
              <a:buChar char="•"/>
            </a:pPr>
            <a:r>
              <a:rPr lang="en-GB" dirty="0"/>
              <a:t> of those who experienced sexual violence 90% did not report or seek help </a:t>
            </a:r>
          </a:p>
          <a:p>
            <a:pPr marL="171450" indent="-171450">
              <a:buFont typeface="Arial" panose="020B0604020202020204" pitchFamily="34" charset="0"/>
              <a:buChar char="•"/>
            </a:pPr>
            <a:r>
              <a:rPr lang="en-GB" dirty="0"/>
              <a:t> 6% of boys experience sexual violence </a:t>
            </a:r>
          </a:p>
          <a:p>
            <a:endParaRPr lang="en-GB" dirty="0"/>
          </a:p>
          <a:p>
            <a:r>
              <a:rPr lang="en-GB" dirty="0"/>
              <a:t>There are gender disparities in the experience of childhood violence and this is rooted in the structural inequalities between the male and female genders, making girls and women more susceptible to violence. </a:t>
            </a:r>
          </a:p>
          <a:p>
            <a:endParaRPr lang="en-GB" dirty="0"/>
          </a:p>
          <a:p>
            <a:r>
              <a:rPr lang="en-GB" dirty="0"/>
              <a:t>Facilitator, ask the following questions; </a:t>
            </a:r>
          </a:p>
          <a:p>
            <a:pPr marL="171450" indent="-171450">
              <a:buFont typeface="Arial" panose="020B0604020202020204" pitchFamily="34" charset="0"/>
              <a:buChar char="•"/>
            </a:pPr>
            <a:r>
              <a:rPr lang="en-GB" dirty="0"/>
              <a:t>What do you think about these statistics?</a:t>
            </a:r>
          </a:p>
          <a:p>
            <a:pPr marL="171450" indent="-171450">
              <a:buFont typeface="Arial" panose="020B0604020202020204" pitchFamily="34" charset="0"/>
              <a:buChar char="•"/>
            </a:pPr>
            <a:r>
              <a:rPr lang="en-GB" dirty="0"/>
              <a:t>Do they reflect what is happening in your communities? Why or why not?</a:t>
            </a:r>
          </a:p>
          <a:p>
            <a:endParaRPr lang="en-GB" dirty="0"/>
          </a:p>
          <a:p>
            <a:endParaRPr lang="en-GB" dirty="0"/>
          </a:p>
          <a:p>
            <a:r>
              <a:rPr lang="en-GB" dirty="0"/>
              <a:t>References:</a:t>
            </a:r>
          </a:p>
          <a:p>
            <a:r>
              <a:rPr lang="en-GB" dirty="0"/>
              <a:t>Ministry of Labour and Social Protection of Kenya, Department of Children’s Services. Violence against Children in Kenya: Findings from a National Survey, 2019. Nairobi, Kenya: 2019 (this publication is popularly known as the violence against children survey of 2019.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11</a:t>
            </a:fld>
            <a:endParaRPr lang="en-US"/>
          </a:p>
        </p:txBody>
      </p:sp>
    </p:spTree>
    <p:extLst>
      <p:ext uri="{BB962C8B-B14F-4D97-AF65-F5344CB8AC3E}">
        <p14:creationId xmlns:p14="http://schemas.microsoft.com/office/powerpoint/2010/main" val="378694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National Policy for Prevention and Response to GBV (2014);</a:t>
            </a:r>
          </a:p>
          <a:p>
            <a:r>
              <a:rPr lang="en-GB" dirty="0"/>
              <a:t> 38% of women have experienced physical violence from an intimate partner </a:t>
            </a:r>
          </a:p>
          <a:p>
            <a:r>
              <a:rPr lang="en-GB" dirty="0"/>
              <a:t>9% of men have experienced the same</a:t>
            </a:r>
          </a:p>
          <a:p>
            <a:endParaRPr lang="en-GB" dirty="0"/>
          </a:p>
          <a:p>
            <a:r>
              <a:rPr lang="en-GB" dirty="0"/>
              <a:t>Again we see that women are more susceptible to IPV</a:t>
            </a:r>
          </a:p>
          <a:p>
            <a:endParaRPr lang="en-GB" dirty="0"/>
          </a:p>
          <a:p>
            <a:r>
              <a:rPr lang="en-GB" dirty="0"/>
              <a:t>Facilitator, ask the following question; </a:t>
            </a:r>
          </a:p>
          <a:p>
            <a:r>
              <a:rPr lang="en-GB" dirty="0"/>
              <a:t>What do you think of these statistics?</a:t>
            </a:r>
          </a:p>
          <a:p>
            <a:r>
              <a:rPr lang="en-GB" dirty="0"/>
              <a:t>Are they reflective of what is happening in your communities?</a:t>
            </a:r>
          </a:p>
          <a:p>
            <a:r>
              <a:rPr lang="en-GB" dirty="0"/>
              <a:t>What factors contribute to gender disparities in IPV in your community?</a:t>
            </a:r>
          </a:p>
          <a:p>
            <a:endParaRPr lang="en-GB" dirty="0"/>
          </a:p>
          <a:p>
            <a:r>
              <a:rPr lang="en-GB" dirty="0"/>
              <a:t>References:</a:t>
            </a:r>
          </a:p>
          <a:p>
            <a:r>
              <a:rPr lang="en-GB" dirty="0"/>
              <a:t>Ministry of Labour and Social Protection of Kenya, Department of Children’s Services. Violence against Children in Kenya: Findings from a National Survey, 2019. Nairobi, Kenya: 2019 (this publication is popularly known as the violence against children survey of 2019. </a:t>
            </a:r>
          </a:p>
          <a:p>
            <a:endParaRPr lang="en-GB" dirty="0"/>
          </a:p>
          <a:p>
            <a:r>
              <a:rPr lang="en-GB" dirty="0"/>
              <a:t>Ministry of Devolution and Planning: National Policy for Prevention and Response to Gender Based Violence, 2014</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12</a:t>
            </a:fld>
            <a:endParaRPr lang="en-US"/>
          </a:p>
        </p:txBody>
      </p:sp>
    </p:spTree>
    <p:extLst>
      <p:ext uri="{BB962C8B-B14F-4D97-AF65-F5344CB8AC3E}">
        <p14:creationId xmlns:p14="http://schemas.microsoft.com/office/powerpoint/2010/main" val="11674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a report by the National Crime Research Centre titled “GBV In Kenya”;</a:t>
            </a:r>
          </a:p>
          <a:p>
            <a:endParaRPr lang="en-GB" dirty="0"/>
          </a:p>
          <a:p>
            <a:r>
              <a:rPr lang="en-GB" dirty="0"/>
              <a:t>38% of women will experience GBV in their lifetime and </a:t>
            </a:r>
          </a:p>
          <a:p>
            <a:r>
              <a:rPr lang="en-GB" dirty="0"/>
              <a:t>21% of men will experience GBV in their lifetime</a:t>
            </a:r>
          </a:p>
          <a:p>
            <a:endParaRPr lang="en-GB" dirty="0"/>
          </a:p>
          <a:p>
            <a:endParaRPr lang="en-GB" dirty="0"/>
          </a:p>
          <a:p>
            <a:r>
              <a:rPr lang="en-GB" dirty="0"/>
              <a:t>Facilitator, ask participants if there is anything surprising about the statistics shared. Why or why not? </a:t>
            </a:r>
          </a:p>
          <a:p>
            <a:endParaRPr lang="en-GB" dirty="0"/>
          </a:p>
          <a:p>
            <a:r>
              <a:rPr lang="en-GB" dirty="0"/>
              <a:t>Also ask them to discuss factors that could lead to the differences in GBV among the genders. For example power differences (economic, political and physical power), and underreporting of male GBV. </a:t>
            </a:r>
          </a:p>
          <a:p>
            <a:endParaRPr lang="en-GB" dirty="0"/>
          </a:p>
          <a:p>
            <a:r>
              <a:rPr lang="en-GB" dirty="0"/>
              <a:t>Also explore the reasons behind possible underreporting of GBV (e.g. shame, gender stereotypes)</a:t>
            </a:r>
          </a:p>
          <a:p>
            <a:endParaRPr lang="en-GB" dirty="0"/>
          </a:p>
          <a:p>
            <a:endParaRPr lang="en-GB" dirty="0"/>
          </a:p>
          <a:p>
            <a:r>
              <a:rPr lang="en-GB" dirty="0"/>
              <a:t>References:</a:t>
            </a:r>
          </a:p>
          <a:p>
            <a:r>
              <a:rPr lang="en-GB" dirty="0"/>
              <a:t>National Crime Research Centre: Gender Based Violence in Kenya, 2014</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13</a:t>
            </a:fld>
            <a:endParaRPr lang="en-US"/>
          </a:p>
        </p:txBody>
      </p:sp>
    </p:spTree>
    <p:extLst>
      <p:ext uri="{BB962C8B-B14F-4D97-AF65-F5344CB8AC3E}">
        <p14:creationId xmlns:p14="http://schemas.microsoft.com/office/powerpoint/2010/main" val="159157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discussions have highlighted the core issue of GBV; power imbalances. An example of such an imbalance of power is patriarchy. </a:t>
            </a:r>
          </a:p>
          <a:p>
            <a:endParaRPr lang="en-GB" dirty="0"/>
          </a:p>
          <a:p>
            <a:r>
              <a:rPr lang="en-GB" dirty="0"/>
              <a:t>Facilitator, ask participants to share what they know about patriarchy. </a:t>
            </a:r>
          </a:p>
          <a:p>
            <a:endParaRPr lang="en-GB" dirty="0"/>
          </a:p>
          <a:p>
            <a:r>
              <a:rPr lang="en-GB" dirty="0"/>
              <a:t>If necessarily explain that patriarchy is a </a:t>
            </a:r>
            <a:r>
              <a:rPr lang="en-GB" dirty="0" err="1"/>
              <a:t>sociopolitical</a:t>
            </a:r>
            <a:r>
              <a:rPr lang="en-GB" dirty="0"/>
              <a:t> system that ascribes more power to men. This has impact on </a:t>
            </a:r>
          </a:p>
          <a:p>
            <a:endParaRPr lang="en-GB" dirty="0"/>
          </a:p>
          <a:p>
            <a:r>
              <a:rPr lang="en-GB" dirty="0"/>
              <a:t>Decision-making – where decisions are mostly made by men, to the exclusion of women</a:t>
            </a:r>
          </a:p>
          <a:p>
            <a:r>
              <a:rPr lang="en-GB" dirty="0"/>
              <a:t>Ownership of resources – for example land. Less than 2 percent of title deeds issued in Kenya since 2013 went to women. Women legally own less than 7% of land in Kenya. This has implications when people are looking for options to stay safe. </a:t>
            </a:r>
          </a:p>
          <a:p>
            <a:r>
              <a:rPr lang="en-GB" dirty="0"/>
              <a:t>Value assigned to people – where men and boys are seen to hold more inherent worth and value. Sometimes we see this in how families choose to educate boys over girls when face with economic constraints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14</a:t>
            </a:fld>
            <a:endParaRPr lang="en-US"/>
          </a:p>
        </p:txBody>
      </p:sp>
    </p:spTree>
    <p:extLst>
      <p:ext uri="{BB962C8B-B14F-4D97-AF65-F5344CB8AC3E}">
        <p14:creationId xmlns:p14="http://schemas.microsoft.com/office/powerpoint/2010/main" val="19068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factors that contribute to the occurrence of GBV. </a:t>
            </a:r>
          </a:p>
          <a:p>
            <a:endParaRPr lang="en-GB" dirty="0"/>
          </a:p>
          <a:p>
            <a:r>
              <a:rPr lang="en-GB" dirty="0"/>
              <a:t>Cultural norms and practices – in many cultures there are culturally accepted and enforced practices that contribute to GBV. For example FGM, child marriages.</a:t>
            </a:r>
          </a:p>
          <a:p>
            <a:r>
              <a:rPr lang="en-GB" dirty="0"/>
              <a:t> Religious norms also can contribute to GBV, usually by interpreting scriptures and religious teachings in ways that exclude or subjugate women</a:t>
            </a:r>
          </a:p>
          <a:p>
            <a:r>
              <a:rPr lang="en-GB" dirty="0"/>
              <a:t> Social norms – societies sometimes encourage or enforce social norms that contribute to GBV, or prevent survivors from leaving violent situations. For example that norm of family cohesion, that is keeping families together regardless of the circumstances.</a:t>
            </a:r>
          </a:p>
          <a:p>
            <a:r>
              <a:rPr lang="en-GB" dirty="0"/>
              <a:t> Legal norms – for example, elitist legal practices and norms that make legal services inaccessible</a:t>
            </a:r>
          </a:p>
          <a:p>
            <a:r>
              <a:rPr lang="en-GB" dirty="0"/>
              <a:t> individual factors can also increase risk for GBV, for example age. Children, teenagers and the elderly can be more susceptible. Also people living with disabilities are also at increased risk. </a:t>
            </a:r>
          </a:p>
          <a:p>
            <a:r>
              <a:rPr lang="en-GB" dirty="0"/>
              <a:t> Lack of consequences for perpetrators – GBV largely goes unreported and even when reported, perpetrators are rarely held accountable.  </a:t>
            </a:r>
          </a:p>
          <a:p>
            <a:r>
              <a:rPr lang="en-GB" dirty="0"/>
              <a:t> Disasters &amp; conflict  can also create increased risk by disrupting social systems</a:t>
            </a:r>
          </a:p>
          <a:p>
            <a:endParaRPr lang="en-GB" dirty="0"/>
          </a:p>
          <a:p>
            <a:endParaRPr lang="en-GB" dirty="0"/>
          </a:p>
          <a:p>
            <a:endParaRPr lang="en-GB" dirty="0"/>
          </a:p>
          <a:p>
            <a:r>
              <a:rPr lang="en-GB" dirty="0"/>
              <a:t>References:</a:t>
            </a:r>
          </a:p>
          <a:p>
            <a:r>
              <a:rPr lang="en-GB" dirty="0"/>
              <a:t>GENDER-BASED VIOLENCE TRAINING RESOURCE PACK: A Standardized Training Tool for Duty Bearers, Stakeholders, and Rights Holders</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15</a:t>
            </a:fld>
            <a:endParaRPr lang="en-US"/>
          </a:p>
        </p:txBody>
      </p:sp>
    </p:spTree>
    <p:extLst>
      <p:ext uri="{BB962C8B-B14F-4D97-AF65-F5344CB8AC3E}">
        <p14:creationId xmlns:p14="http://schemas.microsoft.com/office/powerpoint/2010/main" val="26345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forms that GBV can take:</a:t>
            </a:r>
          </a:p>
          <a:p>
            <a:endParaRPr lang="en-GB" dirty="0"/>
          </a:p>
          <a:p>
            <a:r>
              <a:rPr lang="en-GB" dirty="0"/>
              <a:t>Physical  - pinching, punching, pulling hair, spitting, etc</a:t>
            </a:r>
          </a:p>
          <a:p>
            <a:r>
              <a:rPr lang="en-GB" dirty="0"/>
              <a:t>Psychological – name calling, intimidation, putdowns, silent treatment</a:t>
            </a:r>
          </a:p>
          <a:p>
            <a:r>
              <a:rPr lang="en-GB" dirty="0"/>
              <a:t>Sexual – includes rape and any form of unwanted sexual touching </a:t>
            </a:r>
          </a:p>
          <a:p>
            <a:r>
              <a:rPr lang="en-GB" dirty="0"/>
              <a:t>Socioeconomic – preventing someone from having access to money, work or other economic opportunities, limiting access to social support, etc</a:t>
            </a:r>
          </a:p>
          <a:p>
            <a:endParaRPr lang="en-GB" dirty="0"/>
          </a:p>
          <a:p>
            <a:endParaRPr lang="en-GB" dirty="0"/>
          </a:p>
          <a:p>
            <a:r>
              <a:rPr lang="en-GB" dirty="0"/>
              <a:t>Explain forms that GBV can take:</a:t>
            </a:r>
          </a:p>
          <a:p>
            <a:endParaRPr lang="en-GB" dirty="0"/>
          </a:p>
          <a:p>
            <a:r>
              <a:rPr lang="en-GB" dirty="0"/>
              <a:t>Physical  - pinching, punching, pulling hair, spitting, etc</a:t>
            </a:r>
          </a:p>
          <a:p>
            <a:r>
              <a:rPr lang="en-GB" dirty="0"/>
              <a:t>Psychological – name calling, intimidation, putdowns, silent treatment</a:t>
            </a:r>
          </a:p>
          <a:p>
            <a:r>
              <a:rPr lang="en-GB" dirty="0"/>
              <a:t>Sexual – includes rape and any form of unwanted sexual touching </a:t>
            </a:r>
          </a:p>
          <a:p>
            <a:r>
              <a:rPr lang="en-GB" dirty="0"/>
              <a:t>Socioeconomic – preventing someone from having access to money, work or other economic opportunities, limiting access to social support, etc</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16</a:t>
            </a:fld>
            <a:endParaRPr lang="en-US"/>
          </a:p>
        </p:txBody>
      </p:sp>
    </p:spTree>
    <p:extLst>
      <p:ext uri="{BB962C8B-B14F-4D97-AF65-F5344CB8AC3E}">
        <p14:creationId xmlns:p14="http://schemas.microsoft.com/office/powerpoint/2010/main" val="275152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examples of GBV. Each example of GBV can have many forms. </a:t>
            </a:r>
          </a:p>
          <a:p>
            <a:pPr marL="171450" indent="-171450">
              <a:buFont typeface="Arial" panose="020B0604020202020204" pitchFamily="34" charset="0"/>
              <a:buChar char="•"/>
            </a:pPr>
            <a:r>
              <a:rPr lang="en-GB" dirty="0"/>
              <a:t> Intimate partner violence – this is violence perpetrated by a current or former intimate partner or spouse. This can be physical, psychological, sexual or economic. </a:t>
            </a:r>
          </a:p>
          <a:p>
            <a:pPr marL="171450" indent="-171450">
              <a:buFont typeface="Arial" panose="020B0604020202020204" pitchFamily="34" charset="0"/>
              <a:buChar char="•"/>
            </a:pPr>
            <a:r>
              <a:rPr lang="en-GB" dirty="0"/>
              <a:t>Sexual assault- can be rape or other forms or assault such as inappropriate touching</a:t>
            </a:r>
          </a:p>
          <a:p>
            <a:pPr marL="171450" indent="-171450">
              <a:buFont typeface="Arial" panose="020B0604020202020204" pitchFamily="34" charset="0"/>
              <a:buChar char="•"/>
            </a:pPr>
            <a:r>
              <a:rPr lang="en-GB" dirty="0"/>
              <a:t>Child abuse –  this can be physical abuse and neglect, emotional abuse and neglect as well as sexual abuse</a:t>
            </a:r>
          </a:p>
          <a:p>
            <a:pPr marL="171450" indent="-171450">
              <a:buFont typeface="Arial" panose="020B0604020202020204" pitchFamily="34" charset="0"/>
              <a:buChar char="•"/>
            </a:pPr>
            <a:r>
              <a:rPr lang="en-GB" dirty="0"/>
              <a:t>Honour crimes – refers to violence perpetrated for the purpose of restoring honour to the family or community. This is usually perpetrated by family members </a:t>
            </a:r>
          </a:p>
          <a:p>
            <a:pPr marL="171450" indent="-171450">
              <a:buFont typeface="Arial" panose="020B0604020202020204" pitchFamily="34" charset="0"/>
              <a:buChar char="•"/>
            </a:pPr>
            <a:r>
              <a:rPr lang="en-GB" dirty="0"/>
              <a:t>Female genital mutilation – cutting or mutilation of female genitalia</a:t>
            </a:r>
          </a:p>
          <a:p>
            <a:pPr marL="171450" indent="-171450">
              <a:buFont typeface="Arial" panose="020B0604020202020204" pitchFamily="34" charset="0"/>
              <a:buChar char="•"/>
            </a:pPr>
            <a:r>
              <a:rPr lang="en-GB" dirty="0"/>
              <a:t>Child marriages – arranged marriage of a person under the age of consent (18 years). Usually perpetrated by parents and community members</a:t>
            </a:r>
          </a:p>
          <a:p>
            <a:pPr marL="171450" indent="-171450">
              <a:buFont typeface="Arial" panose="020B0604020202020204" pitchFamily="34" charset="0"/>
              <a:buChar char="•"/>
            </a:pPr>
            <a:r>
              <a:rPr lang="en-GB" dirty="0"/>
              <a:t>Forced marriages – </a:t>
            </a:r>
            <a:r>
              <a:rPr lang="en-GB" dirty="0" err="1"/>
              <a:t>nonconsensual</a:t>
            </a:r>
            <a:r>
              <a:rPr lang="en-GB" dirty="0"/>
              <a:t> marriages where one partner is not able or willing to give consent for the marriage</a:t>
            </a:r>
          </a:p>
          <a:p>
            <a:pPr marL="171450" indent="-171450">
              <a:buFont typeface="Arial" panose="020B0604020202020204" pitchFamily="34" charset="0"/>
              <a:buChar char="•"/>
            </a:pPr>
            <a:r>
              <a:rPr lang="en-GB" dirty="0"/>
              <a:t>Human trafficking – trafficking of persons for the purposes of domestic or farm labour, sexual exploitation, etc</a:t>
            </a:r>
          </a:p>
          <a:p>
            <a:pPr marL="171450" indent="-171450">
              <a:buFont typeface="Arial" panose="020B0604020202020204" pitchFamily="34" charset="0"/>
              <a:buChar char="•"/>
            </a:pPr>
            <a:endParaRPr lang="en-GB" dirty="0"/>
          </a:p>
          <a:p>
            <a:endParaRPr lang="en-GB" dirty="0"/>
          </a:p>
          <a:p>
            <a:r>
              <a:rPr lang="en-GB" dirty="0"/>
              <a:t>References:</a:t>
            </a:r>
          </a:p>
          <a:p>
            <a:r>
              <a:rPr lang="en-GB" dirty="0"/>
              <a:t>UNHCR Policy on the Prevention of, Risk Mitigation, and Response to Gender-Based Violence: UNHCR Policy on the Prevention of, Risk Mitigation, and Response to Gender-Based Violence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17</a:t>
            </a:fld>
            <a:endParaRPr lang="en-US"/>
          </a:p>
        </p:txBody>
      </p:sp>
    </p:spTree>
    <p:extLst>
      <p:ext uri="{BB962C8B-B14F-4D97-AF65-F5344CB8AC3E}">
        <p14:creationId xmlns:p14="http://schemas.microsoft.com/office/powerpoint/2010/main" val="49776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ask;</a:t>
            </a:r>
          </a:p>
          <a:p>
            <a:endParaRPr lang="en-GB" dirty="0"/>
          </a:p>
          <a:p>
            <a:r>
              <a:rPr lang="en-GB" dirty="0"/>
              <a:t>Are any of these forms of GBV present in your communities?</a:t>
            </a:r>
          </a:p>
          <a:p>
            <a:r>
              <a:rPr lang="en-GB" dirty="0"/>
              <a:t>Are there others that are not listed here?</a:t>
            </a:r>
          </a:p>
          <a:p>
            <a:r>
              <a:rPr lang="en-GB" dirty="0"/>
              <a:t>What factors contribute to these types of violence in your communities? </a:t>
            </a:r>
          </a:p>
        </p:txBody>
      </p:sp>
      <p:sp>
        <p:nvSpPr>
          <p:cNvPr id="4" name="Slide Number Placeholder 3"/>
          <p:cNvSpPr>
            <a:spLocks noGrp="1"/>
          </p:cNvSpPr>
          <p:nvPr>
            <p:ph type="sldNum" sz="quarter" idx="5"/>
          </p:nvPr>
        </p:nvSpPr>
        <p:spPr/>
        <p:txBody>
          <a:bodyPr/>
          <a:lstStyle/>
          <a:p>
            <a:fld id="{15E0BA69-99FD-48BD-98F4-6BD18380566E}" type="slidenum">
              <a:rPr lang="en-US" smtClean="0"/>
              <a:t>18</a:t>
            </a:fld>
            <a:endParaRPr lang="en-US"/>
          </a:p>
        </p:txBody>
      </p:sp>
    </p:spTree>
    <p:extLst>
      <p:ext uri="{BB962C8B-B14F-4D97-AF65-F5344CB8AC3E}">
        <p14:creationId xmlns:p14="http://schemas.microsoft.com/office/powerpoint/2010/main" val="259333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speaking people in humanitarian crisis tend to be at higher risk for experiencing multiple forms of victimization, including GBV.  </a:t>
            </a:r>
          </a:p>
          <a:p>
            <a:endParaRPr lang="en-GB" dirty="0"/>
          </a:p>
          <a:p>
            <a:r>
              <a:rPr lang="en-GB" dirty="0"/>
              <a:t>Asylum-seekers, refugees, stateless persons, internally displaced persons, and returnees (collectively referred to as persons of concern (PoC) to UNHCR) are at-risk of GBV, irrespective of their age, gender or other diversity considerations </a:t>
            </a:r>
          </a:p>
          <a:p>
            <a:endParaRPr lang="en-GB" dirty="0"/>
          </a:p>
          <a:p>
            <a:r>
              <a:rPr lang="en-GB" dirty="0"/>
              <a:t>GBV is largely about power imbalances which increase vulnerability. The above groups may already have experienced other forms of violence and losses, including loss or support systems. They may also have fewer options for reporting or staying safe given their social status or lack thereof. </a:t>
            </a:r>
          </a:p>
          <a:p>
            <a:endParaRPr lang="en-GB" dirty="0"/>
          </a:p>
          <a:p>
            <a:r>
              <a:rPr lang="en-GB" dirty="0"/>
              <a:t>Ask the participants to share if their communities have the above groups who are at increased risk for GBV</a:t>
            </a:r>
          </a:p>
          <a:p>
            <a:endParaRPr lang="en-GB" dirty="0"/>
          </a:p>
          <a:p>
            <a:r>
              <a:rPr lang="en-GB" dirty="0"/>
              <a:t>References:</a:t>
            </a:r>
          </a:p>
          <a:p>
            <a:r>
              <a:rPr lang="en-GB" dirty="0"/>
              <a:t>UNHCR Policy on the Prevention of, Risk Mitigation, and Response to Gender-Based Violence: UNHCR Policy on the Prevention of, Risk Mitigation, and Response to Gender-Based Violence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19</a:t>
            </a:fld>
            <a:endParaRPr lang="en-US"/>
          </a:p>
        </p:txBody>
      </p:sp>
    </p:spTree>
    <p:extLst>
      <p:ext uri="{BB962C8B-B14F-4D97-AF65-F5344CB8AC3E}">
        <p14:creationId xmlns:p14="http://schemas.microsoft.com/office/powerpoint/2010/main" val="390873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Survivors experience many barriers in their efforts to seek safety. Some of these barriers include: </a:t>
            </a:r>
          </a:p>
          <a:p>
            <a:endParaRPr lang="en-GB" dirty="0"/>
          </a:p>
          <a:p>
            <a:pPr marL="171450" indent="-171450">
              <a:buFont typeface="Arial" panose="020B0604020202020204" pitchFamily="34" charset="0"/>
              <a:buChar char="•"/>
            </a:pPr>
            <a:r>
              <a:rPr lang="en-GB" dirty="0"/>
              <a:t> Lack of information – many survivors don’t even realize that there is a name for what they are experiencing. They may also not know where to seek help. For example many people do not know that there are Gender Violence Recovery Centres where survivors of GBV can seek help. </a:t>
            </a:r>
          </a:p>
          <a:p>
            <a:pPr marL="171450" indent="-171450">
              <a:buFont typeface="Arial" panose="020B0604020202020204" pitchFamily="34" charset="0"/>
              <a:buChar char="•"/>
            </a:pPr>
            <a:r>
              <a:rPr lang="en-GB" dirty="0"/>
              <a:t> Fear of retaliation – a major barrier to seeking safety is fear of retaliation. Perpetrators frequently threaten to harm survivors and those who help them. This makes survivors fear for the safety and the safety of family and friends or community members who would like to help. </a:t>
            </a:r>
          </a:p>
          <a:p>
            <a:pPr marL="171450" indent="-171450">
              <a:buFont typeface="Arial" panose="020B0604020202020204" pitchFamily="34" charset="0"/>
              <a:buChar char="•"/>
            </a:pPr>
            <a:r>
              <a:rPr lang="en-GB" dirty="0"/>
              <a:t> Social and religious pressure – survivors face social and religious pressures not to leave abusive situations or seek legal help. Religious teachings of forgiveness or submission to authority are frequently misused to keep survivors in dangerous situation. </a:t>
            </a:r>
          </a:p>
          <a:p>
            <a:pPr marL="171450" indent="-171450">
              <a:buFont typeface="Arial" panose="020B0604020202020204" pitchFamily="34" charset="0"/>
              <a:buChar char="•"/>
            </a:pPr>
            <a:r>
              <a:rPr lang="en-GB" dirty="0"/>
              <a:t> Lack of economic resources – survivors may also lack the resources they need to find safety and seek help. These could be financial resources, social support systems, and even internal resources ( for example mental health)</a:t>
            </a:r>
          </a:p>
          <a:p>
            <a:pPr marL="171450" indent="-171450">
              <a:buFont typeface="Arial" panose="020B0604020202020204" pitchFamily="34" charset="0"/>
              <a:buChar char="•"/>
            </a:pPr>
            <a:r>
              <a:rPr lang="en-GB" dirty="0"/>
              <a:t> Isolation – many survivors oof GBV may be very isolated and may not have anyone to turn to for help.</a:t>
            </a:r>
          </a:p>
          <a:p>
            <a:pPr marL="171450" indent="-171450">
              <a:buFont typeface="Arial" panose="020B0604020202020204" pitchFamily="34" charset="0"/>
              <a:buChar char="•"/>
            </a:pPr>
            <a:r>
              <a:rPr lang="en-GB" dirty="0"/>
              <a:t> Lack of supportive systems – this barrier is sometimes related to isolation but other times even survivors who are not isolated may not have good support systems to help them find safety. This could be as a result of communities being impoverished or socially disadvantaged.  </a:t>
            </a:r>
          </a:p>
          <a:p>
            <a:endParaRPr lang="en-GB" dirty="0"/>
          </a:p>
          <a:p>
            <a:r>
              <a:rPr lang="en-GB" dirty="0"/>
              <a:t>Facilitator, ask the participants to share other barriers not listed here that they have seen in their communities. </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21</a:t>
            </a:fld>
            <a:endParaRPr lang="en-US"/>
          </a:p>
        </p:txBody>
      </p:sp>
    </p:spTree>
    <p:extLst>
      <p:ext uri="{BB962C8B-B14F-4D97-AF65-F5344CB8AC3E}">
        <p14:creationId xmlns:p14="http://schemas.microsoft.com/office/powerpoint/2010/main" val="245982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beginning of the session the facilitator can revisit the ground rules, especially if there are new participants or if there are concerns that arose during previous sessions.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a:t>
            </a:fld>
            <a:endParaRPr lang="en-US"/>
          </a:p>
        </p:txBody>
      </p:sp>
    </p:spTree>
    <p:extLst>
      <p:ext uri="{BB962C8B-B14F-4D97-AF65-F5344CB8AC3E}">
        <p14:creationId xmlns:p14="http://schemas.microsoft.com/office/powerpoint/2010/main" val="14606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talk about how the current COVID-19 pandemic has impacted survivors of GBV. </a:t>
            </a:r>
          </a:p>
          <a:p>
            <a:endParaRPr lang="en-GB" dirty="0"/>
          </a:p>
          <a:p>
            <a:r>
              <a:rPr lang="en-GB" dirty="0"/>
              <a:t>Although physical distancing and staying at home is the best way to limit the spread of coronavirus, being at home for extended periods of time and not having regular contact with others can increase the risk of violence for some people. </a:t>
            </a:r>
          </a:p>
          <a:p>
            <a:endParaRPr lang="en-GB" dirty="0"/>
          </a:p>
          <a:p>
            <a:r>
              <a:rPr lang="en-GB" dirty="0"/>
              <a:t>In addition, the stressors brought by the pandemic can further increase the risk for violence. Due to the pandemic, survivors may have fewer resources to stay safe. </a:t>
            </a:r>
          </a:p>
          <a:p>
            <a:endParaRPr lang="en-GB" dirty="0"/>
          </a:p>
          <a:p>
            <a:r>
              <a:rPr lang="en-GB" dirty="0"/>
              <a:t>Health care delivery systems may also be overwhelmed making it more challenging to access care. </a:t>
            </a:r>
          </a:p>
          <a:p>
            <a:endParaRPr lang="en-GB" dirty="0"/>
          </a:p>
          <a:p>
            <a:r>
              <a:rPr lang="en-GB" dirty="0"/>
              <a:t>Many counselling programs have also shut down or have shifted to providing services virtually, meaning that survivors may not be able to access services due to safety reasons. </a:t>
            </a:r>
          </a:p>
          <a:p>
            <a:endParaRPr lang="en-GB" dirty="0"/>
          </a:p>
          <a:p>
            <a:r>
              <a:rPr lang="en-GB" dirty="0"/>
              <a:t>Facilitator, ask participants if they have noticed any of the above challenges in their communities pertaining to GBV.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22</a:t>
            </a:fld>
            <a:endParaRPr lang="en-US"/>
          </a:p>
        </p:txBody>
      </p:sp>
    </p:spTree>
    <p:extLst>
      <p:ext uri="{BB962C8B-B14F-4D97-AF65-F5344CB8AC3E}">
        <p14:creationId xmlns:p14="http://schemas.microsoft.com/office/powerpoint/2010/main" val="55317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ask participants to share the impact of GBV in their communities.</a:t>
            </a:r>
          </a:p>
          <a:p>
            <a:endParaRPr lang="en-GB" dirty="0"/>
          </a:p>
          <a:p>
            <a:r>
              <a:rPr lang="en-GB" dirty="0"/>
              <a:t>What is the impact on individuals?</a:t>
            </a:r>
          </a:p>
          <a:p>
            <a:endParaRPr lang="en-GB" dirty="0"/>
          </a:p>
          <a:p>
            <a:r>
              <a:rPr lang="en-GB" dirty="0"/>
              <a:t>What is the impact on families?</a:t>
            </a:r>
          </a:p>
          <a:p>
            <a:endParaRPr lang="en-GB" dirty="0"/>
          </a:p>
          <a:p>
            <a:r>
              <a:rPr lang="en-GB" dirty="0"/>
              <a:t>What is the impact on the whole community?</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23</a:t>
            </a:fld>
            <a:endParaRPr lang="en-US"/>
          </a:p>
        </p:txBody>
      </p:sp>
    </p:spTree>
    <p:extLst>
      <p:ext uri="{BB962C8B-B14F-4D97-AF65-F5344CB8AC3E}">
        <p14:creationId xmlns:p14="http://schemas.microsoft.com/office/powerpoint/2010/main" val="20349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GBV has many serious consequences including, but not limited to:</a:t>
            </a:r>
          </a:p>
          <a:p>
            <a:pPr marL="228600" indent="-228600">
              <a:buFont typeface="Arial" panose="020B0604020202020204" pitchFamily="34" charset="0"/>
              <a:buChar char="•"/>
            </a:pPr>
            <a:r>
              <a:rPr lang="en-GB" dirty="0"/>
              <a:t>Death or disfigurement – many victims die from GBV. 50% of women across the world who die from homicide are killed by a current or previous partner or family member. </a:t>
            </a:r>
          </a:p>
          <a:p>
            <a:pPr marL="228600" indent="-228600">
              <a:buFont typeface="Arial" panose="020B0604020202020204" pitchFamily="34" charset="0"/>
              <a:buChar char="•"/>
            </a:pPr>
            <a:r>
              <a:rPr lang="en-GB" dirty="0"/>
              <a:t>Psychological trauma – psychological trauma is very common. The Violence against children survey of 2019 found that 58% of women aged 18-24 who had experienced sexual violence as children had experienced mental/emotional distress in the last 30 days compared to 36% with no sexual violence experience </a:t>
            </a:r>
          </a:p>
          <a:p>
            <a:pPr marL="228600" indent="-228600">
              <a:buFont typeface="Arial" panose="020B0604020202020204" pitchFamily="34" charset="0"/>
              <a:buChar char="•"/>
            </a:pPr>
            <a:r>
              <a:rPr lang="en-GB" dirty="0"/>
              <a:t>Infection with HIV/AIDS - survivors of GBV have an increased risk of HIV/AIDS infections </a:t>
            </a:r>
          </a:p>
          <a:p>
            <a:pPr marL="228600" indent="-228600">
              <a:buFont typeface="Arial" panose="020B0604020202020204" pitchFamily="34" charset="0"/>
              <a:buChar char="•"/>
            </a:pPr>
            <a:r>
              <a:rPr lang="en-GB" dirty="0"/>
              <a:t>Unwanted pregnancies – survivors of GBV have increased risk for unwanted/unplanned pregnancies, partly due to the sexual/reproductive health coercion that happens, meaning survivors have no voice/choice in the use of contraception. </a:t>
            </a:r>
          </a:p>
          <a:p>
            <a:pPr marL="228600" indent="-228600">
              <a:buFont typeface="Arial" panose="020B0604020202020204" pitchFamily="34" charset="0"/>
              <a:buChar char="•"/>
            </a:pPr>
            <a:r>
              <a:rPr lang="en-GB" dirty="0"/>
              <a:t>Many survivors of GBV experience social stigmatization and exclusion from their communities, which is added layer of trauma.</a:t>
            </a:r>
          </a:p>
          <a:p>
            <a:pPr marL="228600" indent="-228600">
              <a:buFont typeface="Arial" panose="020B0604020202020204" pitchFamily="34" charset="0"/>
              <a:buChar char="•"/>
            </a:pPr>
            <a:r>
              <a:rPr lang="en-GB" dirty="0"/>
              <a:t>Economic deprivation can frequently happen when survivors are traumatized and not able to pursue economic activities or when the perpetrator uses economic and financial abuse by denying the survivor the opportunities to work, get an education, access financial and other resources. </a:t>
            </a:r>
          </a:p>
          <a:p>
            <a:pPr marL="228600" indent="-228600">
              <a:buFont typeface="Arial" panose="020B0604020202020204" pitchFamily="34" charset="0"/>
              <a:buChar char="•"/>
            </a:pPr>
            <a:endParaRPr lang="en-GB" dirty="0"/>
          </a:p>
          <a:p>
            <a:pPr marL="228600" indent="-228600">
              <a:buFont typeface="Arial" panose="020B0604020202020204" pitchFamily="34" charset="0"/>
              <a:buChar char="•"/>
            </a:pPr>
            <a:r>
              <a:rPr lang="en-GB" dirty="0"/>
              <a:t>References:</a:t>
            </a:r>
          </a:p>
          <a:p>
            <a:pPr marL="228600" indent="-228600">
              <a:buFont typeface="Arial" panose="020B0604020202020204" pitchFamily="34" charset="0"/>
              <a:buChar char="•"/>
            </a:pPr>
            <a:r>
              <a:rPr lang="en-GB" dirty="0"/>
              <a:t>Ministry of Devolution and Planning: National Policy for Prevention and Response to Gender Based Violence, 2014</a:t>
            </a:r>
          </a:p>
          <a:p>
            <a:pPr marL="228600" indent="-228600">
              <a:buFont typeface="Arial" panose="020B0604020202020204" pitchFamily="34" charset="0"/>
              <a:buChar char="•"/>
            </a:pPr>
            <a:endParaRPr lang="en-GB" dirty="0"/>
          </a:p>
          <a:p>
            <a:pPr marL="228600" indent="-228600">
              <a:buFont typeface="Arial" panose="020B0604020202020204" pitchFamily="34" charset="0"/>
              <a:buChar char="•"/>
            </a:pPr>
            <a:endParaRPr lang="en-GB" dirty="0"/>
          </a:p>
          <a:p>
            <a:pPr marL="228600" indent="-228600">
              <a:buFont typeface="Arial" panose="020B0604020202020204" pitchFamily="34" charset="0"/>
              <a:buChar char="•"/>
            </a:pPr>
            <a:endParaRPr lang="en-GB" dirty="0"/>
          </a:p>
          <a:p>
            <a:pPr marL="228600" indent="-228600">
              <a:buFont typeface="Arial" panose="020B0604020202020204" pitchFamily="34" charset="0"/>
              <a:buChar char="•"/>
            </a:pPr>
            <a:r>
              <a:rPr lang="en-GB" dirty="0"/>
              <a:t>GBV has many serious consequences including, but not limited to:</a:t>
            </a:r>
          </a:p>
          <a:p>
            <a:pPr marL="228600" indent="-228600">
              <a:buFont typeface="Arial" panose="020B0604020202020204" pitchFamily="34" charset="0"/>
              <a:buChar char="•"/>
            </a:pPr>
            <a:r>
              <a:rPr lang="en-GB" dirty="0"/>
              <a:t>Death or disfigurement – many victims die from GBV. 50% of women across the world who die from homicide are killed by a current or previous partner or family member. </a:t>
            </a:r>
          </a:p>
          <a:p>
            <a:pPr marL="228600" indent="-228600">
              <a:buFont typeface="Arial" panose="020B0604020202020204" pitchFamily="34" charset="0"/>
              <a:buChar char="•"/>
            </a:pPr>
            <a:r>
              <a:rPr lang="en-GB" dirty="0"/>
              <a:t>Psychological trauma – psychological trauma is very common. The Violence against children survey of 2019 found that 58% of women aged 18-24 who had experienced sexual violence as children had experienced mental/emotional distress in the last 30 days compared to 36% with no sexual violence experience </a:t>
            </a:r>
          </a:p>
          <a:p>
            <a:pPr marL="228600" indent="-228600">
              <a:buFont typeface="Arial" panose="020B0604020202020204" pitchFamily="34" charset="0"/>
              <a:buChar char="•"/>
            </a:pPr>
            <a:r>
              <a:rPr lang="en-GB" dirty="0"/>
              <a:t>Infection with HIV/AIDS - survivors of GBV have an increased risk of HIV/AIDS infections </a:t>
            </a:r>
          </a:p>
          <a:p>
            <a:pPr marL="228600" indent="-228600">
              <a:buFont typeface="Arial" panose="020B0604020202020204" pitchFamily="34" charset="0"/>
              <a:buChar char="•"/>
            </a:pPr>
            <a:r>
              <a:rPr lang="en-GB" dirty="0"/>
              <a:t>Unwanted pregnancies – survivors of GBV have increased risk for unwanted/unplanned pregnancies, partly due to the sexual/reproductive health coercion that happens, meaning survivors have no voice/choice in the use of contraception. </a:t>
            </a:r>
          </a:p>
          <a:p>
            <a:pPr marL="228600" indent="-228600">
              <a:buFont typeface="Arial" panose="020B0604020202020204" pitchFamily="34" charset="0"/>
              <a:buChar char="•"/>
            </a:pPr>
            <a:r>
              <a:rPr lang="en-GB" dirty="0"/>
              <a:t>Many survivors of GBV experience social stigmatization and exclusion from their communities, which is added layer of trauma.</a:t>
            </a:r>
          </a:p>
          <a:p>
            <a:pPr marL="228600" indent="-228600">
              <a:buFont typeface="Arial" panose="020B0604020202020204" pitchFamily="34" charset="0"/>
              <a:buChar char="•"/>
            </a:pPr>
            <a:r>
              <a:rPr lang="en-GB" dirty="0"/>
              <a:t>Economic deprivation can frequently happen when survivors are traumatized and not able to pursue economic activities or when the perpetrator uses economic and financial abuse by denying the survivor the opportunities to work, get an education, access financial and other resources. </a:t>
            </a:r>
          </a:p>
          <a:p>
            <a:endParaRPr lang="en-GB" dirty="0"/>
          </a:p>
          <a:p>
            <a:r>
              <a:rPr lang="en-GB" dirty="0"/>
              <a:t>References:</a:t>
            </a:r>
          </a:p>
          <a:p>
            <a:r>
              <a:rPr lang="en-GB" dirty="0"/>
              <a:t>Ministry of Devolution and Planning: National Policy for Prevention and Response to Gender Based Violence, 2014</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24</a:t>
            </a:fld>
            <a:endParaRPr lang="en-US"/>
          </a:p>
        </p:txBody>
      </p:sp>
    </p:spTree>
    <p:extLst>
      <p:ext uri="{BB962C8B-B14F-4D97-AF65-F5344CB8AC3E}">
        <p14:creationId xmlns:p14="http://schemas.microsoft.com/office/powerpoint/2010/main" val="420151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E0BA69-99FD-48BD-98F4-6BD18380566E}" type="slidenum">
              <a:rPr lang="en-US" smtClean="0"/>
              <a:t>25</a:t>
            </a:fld>
            <a:endParaRPr lang="en-US"/>
          </a:p>
        </p:txBody>
      </p:sp>
    </p:spTree>
    <p:extLst>
      <p:ext uri="{BB962C8B-B14F-4D97-AF65-F5344CB8AC3E}">
        <p14:creationId xmlns:p14="http://schemas.microsoft.com/office/powerpoint/2010/main" val="365185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ask participants to share ways in which their communities respond to GBV.</a:t>
            </a:r>
          </a:p>
          <a:p>
            <a:endParaRPr lang="en-GB" dirty="0"/>
          </a:p>
          <a:p>
            <a:r>
              <a:rPr lang="en-GB" dirty="0"/>
              <a:t>How are GBV cases reported? </a:t>
            </a:r>
          </a:p>
          <a:p>
            <a:endParaRPr lang="en-GB" dirty="0"/>
          </a:p>
          <a:p>
            <a:r>
              <a:rPr lang="en-GB" dirty="0"/>
              <a:t>To who are they reported?</a:t>
            </a:r>
          </a:p>
          <a:p>
            <a:endParaRPr lang="en-GB" dirty="0"/>
          </a:p>
          <a:p>
            <a:r>
              <a:rPr lang="en-GB" dirty="0"/>
              <a:t>How does the larger community respond?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26</a:t>
            </a:fld>
            <a:endParaRPr lang="en-US"/>
          </a:p>
        </p:txBody>
      </p:sp>
    </p:spTree>
    <p:extLst>
      <p:ext uri="{BB962C8B-B14F-4D97-AF65-F5344CB8AC3E}">
        <p14:creationId xmlns:p14="http://schemas.microsoft.com/office/powerpoint/2010/main" val="3776569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intervention principles come from the Psychological First Aid Guide for Field Workers. They are broad principles that are useful for helping people in crisis. </a:t>
            </a:r>
          </a:p>
          <a:p>
            <a:endParaRPr lang="en-GB" dirty="0"/>
          </a:p>
          <a:p>
            <a:r>
              <a:rPr lang="en-GB" dirty="0"/>
              <a:t>Look – the first principle is to look for safety concerns and identify who is in need of support.  This could be in collaboration with other community members depending on the situation. </a:t>
            </a:r>
          </a:p>
          <a:p>
            <a:r>
              <a:rPr lang="en-GB" dirty="0"/>
              <a:t>Listen – this involves asking people to share their concerns and needs. As people are sharing, listen nonjudgmentally and help them feel calm. Using a calm tone of voice, appropriate eye contact, are examples of listening skills. These skills will be covered in more detail in the Active Listening Module. </a:t>
            </a:r>
          </a:p>
          <a:p>
            <a:r>
              <a:rPr lang="en-GB" dirty="0"/>
              <a:t>Link – this involves linking people to resources they need to meet their needs. For example, giving contact information for GBV service providers, shelters, providers of basic needs such as food, etc. It is important to note that when you give, information, it is important to respect the person’s choice regarding what to do with the information. </a:t>
            </a:r>
          </a:p>
          <a:p>
            <a:endParaRPr lang="en-GB" dirty="0"/>
          </a:p>
          <a:p>
            <a:endParaRPr lang="en-GB" dirty="0"/>
          </a:p>
          <a:p>
            <a:r>
              <a:rPr lang="en-GB" dirty="0"/>
              <a:t>References:</a:t>
            </a:r>
          </a:p>
          <a:p>
            <a:r>
              <a:rPr lang="en-GB" dirty="0"/>
              <a:t>World Health Organization, War Trauma Foundation and World Vision International (2011). Psychological first aid: Guide for field workers. WHO: Geneva.</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27</a:t>
            </a:fld>
            <a:endParaRPr lang="en-US"/>
          </a:p>
        </p:txBody>
      </p:sp>
    </p:spTree>
    <p:extLst>
      <p:ext uri="{BB962C8B-B14F-4D97-AF65-F5344CB8AC3E}">
        <p14:creationId xmlns:p14="http://schemas.microsoft.com/office/powerpoint/2010/main" val="1607997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will discuss ways to respond and not respond when a survivor shares their experience with GBV. It is important to not that these “don’ts” are usually done with good intentions but they do cause harm to survivors and might discourage them from seeking help in the future. </a:t>
            </a:r>
          </a:p>
          <a:p>
            <a:endParaRPr lang="en-GB" dirty="0"/>
          </a:p>
          <a:p>
            <a:r>
              <a:rPr lang="en-GB" dirty="0"/>
              <a:t>The first one is to minimize the survivor’s experience. Sometimes we say things like “at least you are alive” or “it’s not that bad” or “look on the positive side” thinking that such statements will help the survivor feel better. But the reality is that the survivor can feel like they are not seen or their story is not important. </a:t>
            </a:r>
          </a:p>
          <a:p>
            <a:r>
              <a:rPr lang="en-GB" dirty="0"/>
              <a:t>The second thing not to do is to blame the victim. Some victim-blaming statements might be “you should not have been walking in the dark” or “what did you do to make him angry” or “why were you dressed like that” . The perpetrator is responsible for their actions and it is important that the survivor knows that they do not deserve violence. </a:t>
            </a:r>
          </a:p>
          <a:p>
            <a:r>
              <a:rPr lang="en-GB" dirty="0"/>
              <a:t>Thirdly, don’t tell the survivor what to do. For example telling them to leave an abusive partner or telling them they have to report to the police is not helpful. Survivors of GBV need to make their own choices; this is an important part of their healing</a:t>
            </a:r>
          </a:p>
          <a:p>
            <a:r>
              <a:rPr lang="en-GB" dirty="0"/>
              <a:t>Lastly, we should not seek out survivors in some cases. Going to a residence where you have heard a survivor might reside can increase the danger for that survivor. Exceptions are for child protection workers and related professionals who may have mandates to investigate suspected cases of abuse and even place children in out of home care.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28</a:t>
            </a:fld>
            <a:endParaRPr lang="en-US"/>
          </a:p>
        </p:txBody>
      </p:sp>
    </p:spTree>
    <p:extLst>
      <p:ext uri="{BB962C8B-B14F-4D97-AF65-F5344CB8AC3E}">
        <p14:creationId xmlns:p14="http://schemas.microsoft.com/office/powerpoint/2010/main" val="1596373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use a survivor-</a:t>
            </a:r>
            <a:r>
              <a:rPr lang="en-GB" dirty="0" err="1"/>
              <a:t>centered</a:t>
            </a:r>
            <a:r>
              <a:rPr lang="en-GB" dirty="0"/>
              <a:t> approach when intervening in cases of GBV. Below are helpful ways to intervene using this approach. </a:t>
            </a:r>
          </a:p>
          <a:p>
            <a:r>
              <a:rPr lang="en-GB" dirty="0"/>
              <a:t> Respect survivors’ rights, needs, wishes – sometimes survivors may make choices you might disagree with, for example returning to an abusive situation or not reporting to law enforcement. It is important to honour their wishes. </a:t>
            </a:r>
          </a:p>
          <a:p>
            <a:r>
              <a:rPr lang="en-GB" dirty="0"/>
              <a:t> Safety – survivor safety is paramount. If a survivor raises safety concerns it is important to listen to these concerns and help them work towards safety. </a:t>
            </a:r>
          </a:p>
          <a:p>
            <a:r>
              <a:rPr lang="en-GB" dirty="0"/>
              <a:t> Confidentiality – keeping survivors’ stories is important, except where legal or professional ethical mandates demand otherwise. Examples would be in case of child abuse, this information cannot be kept confidential. </a:t>
            </a:r>
          </a:p>
          <a:p>
            <a:r>
              <a:rPr lang="en-GB" dirty="0"/>
              <a:t> Non-discrimination – it is important to help survivors regardless of age, ethnicity, national origin, gender, etc. </a:t>
            </a:r>
          </a:p>
          <a:p>
            <a:r>
              <a:rPr lang="en-GB" dirty="0"/>
              <a:t> Give information about options – it is important to provide survivors with as much information as is necessary and useful so they can make informed decisions. </a:t>
            </a:r>
          </a:p>
          <a:p>
            <a:r>
              <a:rPr lang="en-GB" dirty="0"/>
              <a:t> Provide information on health services – some survivors may require medical care because of sustained injuries. Giving such referrals is important. For example </a:t>
            </a:r>
            <a:r>
              <a:rPr lang="en-GB" dirty="0" err="1"/>
              <a:t>Medicins</a:t>
            </a:r>
            <a:r>
              <a:rPr lang="en-GB" dirty="0"/>
              <a:t> Sans </a:t>
            </a:r>
            <a:r>
              <a:rPr lang="en-GB" dirty="0" err="1"/>
              <a:t>Frontieres</a:t>
            </a:r>
            <a:r>
              <a:rPr lang="en-GB" dirty="0"/>
              <a:t> (MSF) for survivors of sexual assault. </a:t>
            </a:r>
          </a:p>
          <a:p>
            <a:r>
              <a:rPr lang="en-GB" dirty="0"/>
              <a:t> Get survivor’s agreement and informed consent – before proceeding with a referral, it is important to get the survivor’s consent. This helps survivors feel empowered and respected. </a:t>
            </a:r>
          </a:p>
          <a:p>
            <a:r>
              <a:rPr lang="en-GB" dirty="0"/>
              <a:t>Proceed with referral of survivor’s choice – the next step is to follow up with the choice the survivor has made. This could be making a phone call to a professional, arranging for transportation to a health care facility, etc. </a:t>
            </a:r>
          </a:p>
          <a:p>
            <a:r>
              <a:rPr lang="en-GB" dirty="0"/>
              <a:t> Accompany survivor to referral if necessary and safe – sometimes it is necessary to accompany a survivor. For example if a police report needs to be made, the process can be intimidating to an already traumatized person. Accompanying them to a police station may be comforting. It is important to note that assessing for safety while doing this is important. Also, consider cultural norms of accompanying survivors (for example, gender, attitude towards authority, etc)</a:t>
            </a:r>
          </a:p>
          <a:p>
            <a:endParaRPr lang="en-GB" dirty="0"/>
          </a:p>
          <a:p>
            <a:endParaRPr lang="en-GB" dirty="0"/>
          </a:p>
          <a:p>
            <a:r>
              <a:rPr lang="en-GB" dirty="0"/>
              <a:t>References:</a:t>
            </a:r>
          </a:p>
          <a:p>
            <a:r>
              <a:rPr lang="en-GB" dirty="0"/>
              <a:t>Inter-Agency Standing Committee. 2015. Guidelines for Integrating Gender-Based Violence Interventions in Humanitarian Action: Reducing risk, promoting resilience and aiding recovery</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29</a:t>
            </a:fld>
            <a:endParaRPr lang="en-US"/>
          </a:p>
        </p:txBody>
      </p:sp>
    </p:spTree>
    <p:extLst>
      <p:ext uri="{BB962C8B-B14F-4D97-AF65-F5344CB8AC3E}">
        <p14:creationId xmlns:p14="http://schemas.microsoft.com/office/powerpoint/2010/main" val="48311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individual and group interventions we discussed, it is important for communities to consider how to they can foster communities where all individuals regardless of gender can live free of violence. Some strategies to consider include:</a:t>
            </a:r>
          </a:p>
          <a:p>
            <a:r>
              <a:rPr lang="en-GB" dirty="0"/>
              <a:t>Removing barriers to gender equity and equality but creating systems that offer equal access to resources and opportunities.</a:t>
            </a:r>
          </a:p>
          <a:p>
            <a:r>
              <a:rPr lang="en-GB" dirty="0"/>
              <a:t>Creating cultural and community norms where the safety, well-being and freedom of all  members is valued, regardless of gender, age, education, socioeconomic or ethnic background.</a:t>
            </a:r>
          </a:p>
          <a:p>
            <a:r>
              <a:rPr lang="en-GB" dirty="0"/>
              <a:t>Engage in prevention work through education. This could be education on healthy relationships, educating people on human rights, among others.  </a:t>
            </a:r>
          </a:p>
          <a:p>
            <a:r>
              <a:rPr lang="en-GB" dirty="0"/>
              <a:t>Create robust accountability systems – it is important to create ways to prevent GBV and also to hold perpetrators accountable for their actions. Part of what drives GBV is the fact that perpetrators often don’t get consequences for their actions. Accountability is a must if we want to end GBV. </a:t>
            </a:r>
          </a:p>
          <a:p>
            <a:endParaRPr lang="en-GB" dirty="0"/>
          </a:p>
          <a:p>
            <a:endParaRPr lang="en-GB" dirty="0"/>
          </a:p>
          <a:p>
            <a:r>
              <a:rPr lang="en-GB" dirty="0"/>
              <a:t>References:</a:t>
            </a:r>
          </a:p>
          <a:p>
            <a:r>
              <a:rPr lang="en-GB" dirty="0"/>
              <a:t>Inter-Agency Standing Committee. 2015. Guidelines for Integrating Gender-Based Violence Interventions in Humanitarian Action: Reducing risk, promoting resilience and aiding recovery</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30</a:t>
            </a:fld>
            <a:endParaRPr lang="en-US"/>
          </a:p>
        </p:txBody>
      </p:sp>
    </p:spTree>
    <p:extLst>
      <p:ext uri="{BB962C8B-B14F-4D97-AF65-F5344CB8AC3E}">
        <p14:creationId xmlns:p14="http://schemas.microsoft.com/office/powerpoint/2010/main" val="3925356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for the facilitator to establish safety in the group so that participants feel safe sharing. </a:t>
            </a:r>
          </a:p>
          <a:p>
            <a:endParaRPr lang="en-GB" dirty="0"/>
          </a:p>
          <a:p>
            <a:r>
              <a:rPr lang="en-GB" dirty="0"/>
              <a:t>Ask the group to come up with ground rules for the group. Examples of ground rules include:</a:t>
            </a:r>
          </a:p>
          <a:p>
            <a:endParaRPr lang="en-GB" dirty="0"/>
          </a:p>
          <a:p>
            <a:r>
              <a:rPr lang="en-GB" dirty="0"/>
              <a:t>Confidentiality – respect the confidentiality of people’s stories. Lessons learned may be shared but not details of individual stories.</a:t>
            </a:r>
          </a:p>
          <a:p>
            <a:r>
              <a:rPr lang="en-GB" dirty="0"/>
              <a:t>Owning one’s experiences by using “I” statements. For example</a:t>
            </a:r>
          </a:p>
          <a:p>
            <a:r>
              <a:rPr lang="en-GB" dirty="0"/>
              <a:t>Respect for others’ opinions even when they differ greatly.</a:t>
            </a:r>
          </a:p>
          <a:p>
            <a:r>
              <a:rPr lang="en-GB" dirty="0"/>
              <a:t>Support each other.</a:t>
            </a:r>
          </a:p>
          <a:p>
            <a:r>
              <a:rPr lang="en-GB" dirty="0"/>
              <a:t>It is okay to ask questions and ask for clarifications.</a:t>
            </a:r>
          </a:p>
          <a:p>
            <a:r>
              <a:rPr lang="en-GB" dirty="0"/>
              <a:t>Technology –use technology in a way that respects others’ space and time.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31</a:t>
            </a:fld>
            <a:endParaRPr lang="en-US"/>
          </a:p>
        </p:txBody>
      </p:sp>
    </p:spTree>
    <p:extLst>
      <p:ext uri="{BB962C8B-B14F-4D97-AF65-F5344CB8AC3E}">
        <p14:creationId xmlns:p14="http://schemas.microsoft.com/office/powerpoint/2010/main" val="263552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taking part in this training module on psychological trauma, participants will be able to: </a:t>
            </a:r>
          </a:p>
          <a:p>
            <a:pPr marL="228600" indent="-228600">
              <a:buFont typeface="+mj-lt"/>
              <a:buAutoNum type="arabicPeriod"/>
            </a:pPr>
            <a:r>
              <a:rPr lang="en-GB" dirty="0"/>
              <a:t>Define what gender-based violence is </a:t>
            </a:r>
          </a:p>
          <a:p>
            <a:pPr marL="228600" indent="-228600">
              <a:buFont typeface="+mj-lt"/>
              <a:buAutoNum type="arabicPeriod"/>
            </a:pPr>
            <a:r>
              <a:rPr lang="en-GB" dirty="0"/>
              <a:t>Identify various types of gender-based violence</a:t>
            </a:r>
          </a:p>
          <a:p>
            <a:pPr marL="228600" indent="-228600">
              <a:buFont typeface="+mj-lt"/>
              <a:buAutoNum type="arabicPeriod"/>
            </a:pPr>
            <a:r>
              <a:rPr lang="en-GB" dirty="0"/>
              <a:t>Intervene effectively in cases of gender-based violence </a:t>
            </a:r>
          </a:p>
          <a:p>
            <a:pPr marL="228600" indent="-228600">
              <a:buFont typeface="+mj-lt"/>
              <a:buAutoNum type="arabicPeriod"/>
            </a:pPr>
            <a:r>
              <a:rPr lang="en-GB" dirty="0"/>
              <a:t>Articulate a strategy of how to integrate GBV advocacy work into the Community Engagement Framework</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a:t>
            </a:fld>
            <a:endParaRPr lang="en-US"/>
          </a:p>
        </p:txBody>
      </p:sp>
    </p:spTree>
    <p:extLst>
      <p:ext uri="{BB962C8B-B14F-4D97-AF65-F5344CB8AC3E}">
        <p14:creationId xmlns:p14="http://schemas.microsoft.com/office/powerpoint/2010/main" val="694426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hand out the Gender Based Violence Service Providers Directory. Service providers in this directory are listed by county. </a:t>
            </a:r>
          </a:p>
          <a:p>
            <a:endParaRPr lang="en-GB" dirty="0"/>
          </a:p>
          <a:p>
            <a:r>
              <a:rPr lang="en-GB" dirty="0"/>
              <a:t>Ask participants to identify GBV service providers in their respective counties. Ask them to share whether they have worked with any of the providers listed in their counties. If they, have, what was the experience like. </a:t>
            </a:r>
          </a:p>
          <a:p>
            <a:endParaRPr lang="en-GB" dirty="0"/>
          </a:p>
          <a:p>
            <a:r>
              <a:rPr lang="en-GB" dirty="0"/>
              <a:t>Inform participants that they can download the GBV Pocket Guide available on Google Play and iPhone stores (this is optional). This guide was developed by The Inter-Agency Standing Committee and provides a decision tree for deciding how to act when faced with a GBV situation. </a:t>
            </a:r>
          </a:p>
          <a:p>
            <a:r>
              <a:rPr lang="en-GB" dirty="0"/>
              <a:t>Facilitator, hand out the Gender Based Violence Service Providers Directory. Service providers in this directory are listed by county. </a:t>
            </a:r>
          </a:p>
          <a:p>
            <a:endParaRPr lang="en-GB" dirty="0"/>
          </a:p>
          <a:p>
            <a:r>
              <a:rPr lang="en-GB" dirty="0"/>
              <a:t>Ask participants to identify GBV service providers in their respective counties. Ask them to share whether they have worked with any of the providers listed in their counties. If they, have, what was the experience like. </a:t>
            </a:r>
          </a:p>
          <a:p>
            <a:endParaRPr lang="en-GB" dirty="0"/>
          </a:p>
          <a:p>
            <a:r>
              <a:rPr lang="en-GB" dirty="0"/>
              <a:t>Inform participants that they can download the GBV Pocket Guide available on Google Play and iPhone stores (this is optional). This guide was developed by The Inter-Agency Standing Committee and provides a decision tree for deciding how to act when faced with a GBV situation.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32</a:t>
            </a:fld>
            <a:endParaRPr lang="en-US"/>
          </a:p>
        </p:txBody>
      </p:sp>
    </p:spTree>
    <p:extLst>
      <p:ext uri="{BB962C8B-B14F-4D97-AF65-F5344CB8AC3E}">
        <p14:creationId xmlns:p14="http://schemas.microsoft.com/office/powerpoint/2010/main" val="362706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Facilitator, use the Learning Activity 2.2 GBV case scenario and Learning activity 2.2 Questions</a:t>
            </a:r>
          </a:p>
          <a:p>
            <a:endParaRPr lang="en-GB" dirty="0"/>
          </a:p>
          <a:p>
            <a:r>
              <a:rPr lang="en-GB" dirty="0"/>
              <a:t>Put participants in groups of 4. You can ask them to work with people sitting near them or they can count of to make groups of 4. for example if you have 20 participants, ask them to count 1 to 5, then ask all the same numbers to sit together. </a:t>
            </a:r>
          </a:p>
          <a:p>
            <a:endParaRPr lang="en-GB" dirty="0"/>
          </a:p>
          <a:p>
            <a:r>
              <a:rPr lang="en-GB" dirty="0"/>
              <a:t>Distribute the case scenario or put it up on a slide. Ask them to work for 10 minutes to answer the questions .</a:t>
            </a:r>
          </a:p>
          <a:p>
            <a:endParaRPr lang="en-GB" dirty="0"/>
          </a:p>
          <a:p>
            <a:r>
              <a:rPr lang="en-GB" dirty="0"/>
              <a:t>After the groups are done with their discussions, facilitate a discussion with the whole group.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33</a:t>
            </a:fld>
            <a:endParaRPr lang="en-US"/>
          </a:p>
        </p:txBody>
      </p:sp>
    </p:spTree>
    <p:extLst>
      <p:ext uri="{BB962C8B-B14F-4D97-AF65-F5344CB8AC3E}">
        <p14:creationId xmlns:p14="http://schemas.microsoft.com/office/powerpoint/2010/main" val="3462414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References:</a:t>
            </a:r>
          </a:p>
          <a:p>
            <a:r>
              <a:rPr lang="en-GB" dirty="0"/>
              <a:t>GENDER-BASEDVIOLENCETRAINING RESOURCEPAC KA Standardized Training Tool for Duty Bearers, Stakeholders, and Rights Holders</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34</a:t>
            </a:fld>
            <a:endParaRPr lang="en-US"/>
          </a:p>
        </p:txBody>
      </p:sp>
    </p:spTree>
    <p:extLst>
      <p:ext uri="{BB962C8B-B14F-4D97-AF65-F5344CB8AC3E}">
        <p14:creationId xmlns:p14="http://schemas.microsoft.com/office/powerpoint/2010/main" val="63353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instruct the group to break in small groups for this discussion.</a:t>
            </a:r>
          </a:p>
          <a:p>
            <a:endParaRPr lang="en-GB" dirty="0"/>
          </a:p>
          <a:p>
            <a:r>
              <a:rPr lang="en-GB" dirty="0"/>
              <a:t>Put up the questions on the slide. </a:t>
            </a:r>
          </a:p>
          <a:p>
            <a:endParaRPr lang="en-GB" dirty="0"/>
          </a:p>
          <a:p>
            <a:r>
              <a:rPr lang="en-GB" dirty="0"/>
              <a:t>In addition, hand the participants the PROACT Psychosocial Training CAP Integration Worksheet. Ask them to fill in the spaces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35</a:t>
            </a:fld>
            <a:endParaRPr lang="en-US"/>
          </a:p>
        </p:txBody>
      </p:sp>
    </p:spTree>
    <p:extLst>
      <p:ext uri="{BB962C8B-B14F-4D97-AF65-F5344CB8AC3E}">
        <p14:creationId xmlns:p14="http://schemas.microsoft.com/office/powerpoint/2010/main" val="248696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should ask if participants have any questions about the training, logistics, etc.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36</a:t>
            </a:fld>
            <a:endParaRPr lang="en-US"/>
          </a:p>
        </p:txBody>
      </p:sp>
    </p:spTree>
    <p:extLst>
      <p:ext uri="{BB962C8B-B14F-4D97-AF65-F5344CB8AC3E}">
        <p14:creationId xmlns:p14="http://schemas.microsoft.com/office/powerpoint/2010/main" val="422492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training has several subtopics. These include:</a:t>
            </a:r>
          </a:p>
          <a:p>
            <a:pPr marL="171450" indent="-171450" eaLnBrk="1" fontAlgn="auto" hangingPunct="1">
              <a:spcBef>
                <a:spcPts val="0"/>
              </a:spcBef>
              <a:spcAft>
                <a:spcPts val="0"/>
              </a:spcAft>
              <a:buFont typeface="Arial" panose="020B0604020202020204" pitchFamily="34" charset="0"/>
              <a:buChar char="•"/>
              <a:defRPr/>
            </a:pPr>
            <a:r>
              <a:rPr lang="en-US" dirty="0"/>
              <a:t>Definition of GBV</a:t>
            </a:r>
          </a:p>
          <a:p>
            <a:pPr marL="171450" indent="-171450" eaLnBrk="1" fontAlgn="auto" hangingPunct="1">
              <a:spcBef>
                <a:spcPts val="0"/>
              </a:spcBef>
              <a:spcAft>
                <a:spcPts val="0"/>
              </a:spcAft>
              <a:buFont typeface="Arial" panose="020B0604020202020204" pitchFamily="34" charset="0"/>
              <a:buChar char="•"/>
              <a:defRPr/>
            </a:pPr>
            <a:r>
              <a:rPr lang="en-US" dirty="0"/>
              <a:t>Myths related to GBV</a:t>
            </a:r>
          </a:p>
          <a:p>
            <a:pPr marL="171450" indent="-171450" eaLnBrk="1" fontAlgn="auto" hangingPunct="1">
              <a:spcBef>
                <a:spcPts val="0"/>
              </a:spcBef>
              <a:spcAft>
                <a:spcPts val="0"/>
              </a:spcAft>
              <a:buFont typeface="Arial" panose="020B0604020202020204" pitchFamily="34" charset="0"/>
              <a:buChar char="•"/>
              <a:defRPr/>
            </a:pPr>
            <a:r>
              <a:rPr lang="en-US" dirty="0"/>
              <a:t>GBV dynamics or what makes GBV possible</a:t>
            </a:r>
          </a:p>
          <a:p>
            <a:pPr marL="171450" indent="-171450" eaLnBrk="1" fontAlgn="auto" hangingPunct="1">
              <a:spcBef>
                <a:spcPts val="0"/>
              </a:spcBef>
              <a:spcAft>
                <a:spcPts val="0"/>
              </a:spcAft>
              <a:buFont typeface="Arial" panose="020B0604020202020204" pitchFamily="34" charset="0"/>
              <a:buChar char="•"/>
              <a:defRPr/>
            </a:pPr>
            <a:r>
              <a:rPr lang="en-US" dirty="0"/>
              <a:t>GBV interventions will be discussed including individual and societal</a:t>
            </a:r>
          </a:p>
          <a:p>
            <a:pPr marL="171450" indent="-171450" eaLnBrk="1" fontAlgn="auto" hangingPunct="1">
              <a:spcBef>
                <a:spcPts val="0"/>
              </a:spcBef>
              <a:spcAft>
                <a:spcPts val="0"/>
              </a:spcAft>
              <a:buFont typeface="Arial" panose="020B0604020202020204" pitchFamily="34" charset="0"/>
              <a:buChar char="•"/>
              <a:defRPr/>
            </a:pPr>
            <a:r>
              <a:rPr lang="en-US" dirty="0"/>
              <a:t>Legal and policy framework under which GBV work is done</a:t>
            </a:r>
          </a:p>
          <a:p>
            <a:pPr marL="171450" indent="-171450" eaLnBrk="1" fontAlgn="auto" hangingPunct="1">
              <a:spcBef>
                <a:spcPts val="0"/>
              </a:spcBef>
              <a:spcAft>
                <a:spcPts val="0"/>
              </a:spcAft>
              <a:buFont typeface="Arial" panose="020B0604020202020204" pitchFamily="34" charset="0"/>
              <a:buChar char="•"/>
              <a:defRPr/>
            </a:pPr>
            <a:r>
              <a:rPr lang="en-US" dirty="0"/>
              <a:t>Referrals and resources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4</a:t>
            </a:fld>
            <a:endParaRPr lang="en-US"/>
          </a:p>
        </p:txBody>
      </p:sp>
    </p:spTree>
    <p:extLst>
      <p:ext uri="{BB962C8B-B14F-4D97-AF65-F5344CB8AC3E}">
        <p14:creationId xmlns:p14="http://schemas.microsoft.com/office/powerpoint/2010/main" val="164385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at the beginning, get a sense of what participants know about GBV.</a:t>
            </a:r>
          </a:p>
          <a:p>
            <a:endParaRPr lang="en-GB" dirty="0"/>
          </a:p>
          <a:p>
            <a:r>
              <a:rPr lang="en-GB" dirty="0"/>
              <a:t>Ask what they know about GBV. </a:t>
            </a:r>
          </a:p>
          <a:p>
            <a:endParaRPr lang="en-GB" dirty="0"/>
          </a:p>
          <a:p>
            <a:r>
              <a:rPr lang="en-GB" dirty="0"/>
              <a:t>What is it? </a:t>
            </a:r>
          </a:p>
          <a:p>
            <a:endParaRPr lang="en-GB" dirty="0"/>
          </a:p>
          <a:p>
            <a:r>
              <a:rPr lang="en-GB" dirty="0"/>
              <a:t>What are types of GBV? </a:t>
            </a:r>
          </a:p>
          <a:p>
            <a:endParaRPr lang="en-GB" dirty="0"/>
          </a:p>
          <a:p>
            <a:r>
              <a:rPr lang="en-GB" dirty="0"/>
              <a:t>Who does it affect?  Who are perpetrators? Who are survivors/victims?</a:t>
            </a:r>
          </a:p>
          <a:p>
            <a:endParaRPr lang="en-GB" dirty="0"/>
          </a:p>
          <a:p>
            <a:r>
              <a:rPr lang="en-GB" dirty="0"/>
              <a:t>What makes it possible?</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5</a:t>
            </a:fld>
            <a:endParaRPr lang="en-US"/>
          </a:p>
        </p:txBody>
      </p:sp>
    </p:spTree>
    <p:extLst>
      <p:ext uri="{BB962C8B-B14F-4D97-AF65-F5344CB8AC3E}">
        <p14:creationId xmlns:p14="http://schemas.microsoft.com/office/powerpoint/2010/main" val="6672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read the definition: “Gender-based violence (GBV) is an umbrella term for any harmful act that is perpetrated against a person’s will and that is based on socially ascribed (i.e. gender) differences between males and females. It includes acts that inflict physical, sexual or mental harm or suffering, threats of such acts, coercion, and other deprivations of liberty. These acts can occur in public or in private” </a:t>
            </a:r>
          </a:p>
          <a:p>
            <a:endParaRPr lang="en-GB" dirty="0"/>
          </a:p>
          <a:p>
            <a:r>
              <a:rPr lang="en-GB" dirty="0"/>
              <a:t>References:</a:t>
            </a:r>
          </a:p>
          <a:p>
            <a:r>
              <a:rPr lang="en-GB" dirty="0"/>
              <a:t>Inter-Agency Standing Committee. 2015. Guidelines for Integrating Gender-Based Violence Interventions in Humanitarian Action: Reducing risk, promoting resilience and aiding recovery</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6</a:t>
            </a:fld>
            <a:endParaRPr lang="en-US"/>
          </a:p>
        </p:txBody>
      </p:sp>
    </p:spTree>
    <p:extLst>
      <p:ext uri="{BB962C8B-B14F-4D97-AF65-F5344CB8AC3E}">
        <p14:creationId xmlns:p14="http://schemas.microsoft.com/office/powerpoint/2010/main" val="292503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read the introduction:  The National Policy for Prevention &amp; Response to GBV published in 2014, sums up very well the issue of Gender Based Violence. </a:t>
            </a:r>
          </a:p>
          <a:p>
            <a:r>
              <a:rPr lang="en-GB" dirty="0"/>
              <a:t> “Gender-Based Violence (GBV ) occurs across all socio-economic and cultural backgrounds, and in many societies across the world. GBV is a symptom of underlying gender inequalities and power imbalances that transcend the bounds of geography, race, culture, class, and religion, touching virtually every community. It is often condoned by customs and reinforced by institutions.”</a:t>
            </a:r>
          </a:p>
          <a:p>
            <a:endParaRPr lang="en-GB" dirty="0"/>
          </a:p>
          <a:p>
            <a:r>
              <a:rPr lang="en-GB" dirty="0"/>
              <a:t>Ask the participants to talk about the different elements of GBV evident from the explanation. For example the issue of gender inequalities, institutional reinforcements (e.g. religious, political, educational). </a:t>
            </a:r>
          </a:p>
          <a:p>
            <a:endParaRPr lang="en-GB" dirty="0"/>
          </a:p>
          <a:p>
            <a:r>
              <a:rPr lang="en-GB" dirty="0"/>
              <a:t>References:</a:t>
            </a:r>
          </a:p>
          <a:p>
            <a:r>
              <a:rPr lang="en-GB" dirty="0"/>
              <a:t>Ministry of Devolution and Planning: National Policy for Prevention and Response to Gender Based Violence, 2014</a:t>
            </a:r>
          </a:p>
          <a:p>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7</a:t>
            </a:fld>
            <a:endParaRPr lang="en-US"/>
          </a:p>
        </p:txBody>
      </p:sp>
    </p:spTree>
    <p:extLst>
      <p:ext uri="{BB962C8B-B14F-4D97-AF65-F5344CB8AC3E}">
        <p14:creationId xmlns:p14="http://schemas.microsoft.com/office/powerpoint/2010/main" val="277269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read these statements one by one and ask the participants to say whether the statement is true. </a:t>
            </a:r>
          </a:p>
          <a:p>
            <a:endParaRPr lang="en-GB" dirty="0"/>
          </a:p>
          <a:p>
            <a:endParaRPr lang="en-GB" dirty="0"/>
          </a:p>
          <a:p>
            <a:pPr marL="171450" indent="-171450">
              <a:buFont typeface="Arial" panose="020B0604020202020204" pitchFamily="34" charset="0"/>
              <a:buChar char="•"/>
            </a:pPr>
            <a:r>
              <a:rPr lang="en-GB" dirty="0"/>
              <a:t>Violence is caused by anger or losing control – this is a myth. Gender Based Violence is about power and control. The perpetrators actions are usually about exerting power over the survivor/victim. There is a mistaken belief that GBV is the result of losing a temper or the result something the victim did. This is not true.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When survivors leave, the violence ends – again this is a myth. This particular myth particularly applies to Domestic Violence. As we just saw, GBV is usually about power and control. When a survivor tries to leave, they are trying to take back their power, and perpetrator likely increase their efforts to maintain that control. In fact, many survivors who are killed or seriously hurt by their partners are hurt after they leave. This means that safety planning is paramount with any survivor who is attempting to leave an abusive situation.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Men can be victims/survivors of GBV – this is true. Men and boys can be survivors of GBV. There is a mistaken belief that men cannot be survivors because they are stronger, have more power. But these facts also make it more difficult for men to disclose abuse because they might get shamed for being victimized or not defending themselves.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GBV only affects low income/low education communities or individuals – Again, a myth. GBV affects everyone, regardless  of education, social class, profession. Poverty and other social disadvantages can and do increase vulnerabilities by limiting safety options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It is easy to leave a perpetrator of DV – again a myth. It is difficult to leave a perpetrator because they don’t want to lose control of the survivor and will use all means to keep them under control. This includes, physical restraint, discrediting the survivor with family members and the community, taking away resources etc.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8</a:t>
            </a:fld>
            <a:endParaRPr lang="en-US"/>
          </a:p>
        </p:txBody>
      </p:sp>
    </p:spTree>
    <p:extLst>
      <p:ext uri="{BB962C8B-B14F-4D97-AF65-F5344CB8AC3E}">
        <p14:creationId xmlns:p14="http://schemas.microsoft.com/office/powerpoint/2010/main" val="203862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play the video then ask participants to share their thoughts on it. </a:t>
            </a:r>
          </a:p>
          <a:p>
            <a:endParaRPr lang="en-GB" dirty="0"/>
          </a:p>
          <a:p>
            <a:r>
              <a:rPr lang="en-GB" dirty="0"/>
              <a:t>Video summary:</a:t>
            </a:r>
          </a:p>
          <a:p>
            <a:r>
              <a:rPr lang="en-GB" dirty="0"/>
              <a:t>The video defines GBV as any type of violence that is perpetrated on a person because of their gender. Women and girls are more vulnerable to violence but boys and men can be victims too. </a:t>
            </a:r>
          </a:p>
          <a:p>
            <a:endParaRPr lang="en-GB" dirty="0"/>
          </a:p>
          <a:p>
            <a:r>
              <a:rPr lang="en-GB" dirty="0"/>
              <a:t>Non-partner violence is perpetrated by a stranger. More frequently, violence is perpetrated by someone known to the victim. This is known as interpersonal violence. </a:t>
            </a:r>
          </a:p>
          <a:p>
            <a:endParaRPr lang="en-GB" dirty="0"/>
          </a:p>
          <a:p>
            <a:r>
              <a:rPr lang="en-GB" dirty="0"/>
              <a:t>Intimate partner violence is perpetrated by a current or previous intimate partner (spouse, boyfriend, girlfriend).</a:t>
            </a:r>
          </a:p>
          <a:p>
            <a:endParaRPr lang="en-GB" dirty="0"/>
          </a:p>
          <a:p>
            <a:r>
              <a:rPr lang="en-GB" dirty="0"/>
              <a:t>Types of violence include;</a:t>
            </a:r>
          </a:p>
          <a:p>
            <a:r>
              <a:rPr lang="en-GB" dirty="0"/>
              <a:t>Physical violence – punching, pinching and everything in between</a:t>
            </a:r>
          </a:p>
          <a:p>
            <a:r>
              <a:rPr lang="en-GB" dirty="0"/>
              <a:t>Sexual violence – forcing or tricking a person to have sexual contact. This can include marital rape or intimate partner rape</a:t>
            </a:r>
          </a:p>
          <a:p>
            <a:r>
              <a:rPr lang="en-GB" dirty="0"/>
              <a:t>Economic violence- denying someone money, or economic opportunities, or denying them basic needs</a:t>
            </a:r>
          </a:p>
          <a:p>
            <a:r>
              <a:rPr lang="en-GB" dirty="0"/>
              <a:t>Emotional violence – verbal abuse, controlling a person’s activities. This type of violence is frequently misunderstood and ignored, even by those who are supposed to offer help, such as law enforcement. </a:t>
            </a:r>
          </a:p>
          <a:p>
            <a:endParaRPr lang="en-GB" dirty="0"/>
          </a:p>
          <a:p>
            <a:r>
              <a:rPr lang="en-GB" dirty="0"/>
              <a:t>Conclusion: no matter who you are, where you live, GBV is never acceptable. </a:t>
            </a:r>
          </a:p>
          <a:p>
            <a:endParaRPr lang="en-GB" dirty="0"/>
          </a:p>
          <a:p>
            <a:r>
              <a:rPr lang="en-GB" dirty="0"/>
              <a:t>After the video, ask participants to talk about their reactions to the information presented. </a:t>
            </a:r>
          </a:p>
          <a:p>
            <a:endParaRPr lang="en-GB" dirty="0"/>
          </a:p>
        </p:txBody>
      </p:sp>
      <p:sp>
        <p:nvSpPr>
          <p:cNvPr id="4" name="Slide Number Placeholder 3"/>
          <p:cNvSpPr>
            <a:spLocks noGrp="1"/>
          </p:cNvSpPr>
          <p:nvPr>
            <p:ph type="sldNum" sz="quarter" idx="5"/>
          </p:nvPr>
        </p:nvSpPr>
        <p:spPr/>
        <p:txBody>
          <a:bodyPr/>
          <a:lstStyle/>
          <a:p>
            <a:fld id="{15E0BA69-99FD-48BD-98F4-6BD18380566E}" type="slidenum">
              <a:rPr lang="en-US" smtClean="0"/>
              <a:t>10</a:t>
            </a:fld>
            <a:endParaRPr lang="en-US"/>
          </a:p>
        </p:txBody>
      </p:sp>
    </p:spTree>
    <p:extLst>
      <p:ext uri="{BB962C8B-B14F-4D97-AF65-F5344CB8AC3E}">
        <p14:creationId xmlns:p14="http://schemas.microsoft.com/office/powerpoint/2010/main" val="106013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a:xfrm>
            <a:off x="406997" y="3484024"/>
            <a:ext cx="6628719" cy="594124"/>
          </a:xfrm>
        </p:spPr>
        <p:txBody>
          <a:bodyPr>
            <a:noAutofit/>
          </a:bodyPr>
          <a:lstStyle>
            <a:lvl1pPr marL="0" indent="0" algn="l">
              <a:lnSpc>
                <a:spcPct val="110000"/>
              </a:lnSpc>
              <a:buNone/>
              <a:defRPr lang="en-US" sz="4000" b="0" i="0" kern="1200" dirty="0">
                <a:solidFill>
                  <a:schemeClr val="tx2"/>
                </a:solidFill>
                <a:latin typeface="Calibri Regular" charset="0"/>
                <a:ea typeface="+mn-ea"/>
                <a:cs typeface="Calibri Regular"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2" name="Title 1"/>
          <p:cNvSpPr>
            <a:spLocks noGrp="1"/>
          </p:cNvSpPr>
          <p:nvPr>
            <p:ph type="ctrTitle" hasCustomPrompt="1"/>
          </p:nvPr>
        </p:nvSpPr>
        <p:spPr>
          <a:xfrm>
            <a:off x="406996" y="1683505"/>
            <a:ext cx="6628720" cy="1800519"/>
          </a:xfrm>
        </p:spPr>
        <p:txBody>
          <a:bodyPr anchor="b"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Presentation Title</a:t>
            </a:r>
          </a:p>
        </p:txBody>
      </p:sp>
      <p:sp>
        <p:nvSpPr>
          <p:cNvPr id="12"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6" name="Content Placeholder 15"/>
          <p:cNvSpPr>
            <a:spLocks noGrp="1"/>
          </p:cNvSpPr>
          <p:nvPr>
            <p:ph sz="quarter" idx="10" hasCustomPrompt="1"/>
          </p:nvPr>
        </p:nvSpPr>
        <p:spPr>
          <a:xfrm>
            <a:off x="356756" y="5932488"/>
            <a:ext cx="3141662" cy="339725"/>
          </a:xfrm>
        </p:spPr>
        <p:txBody>
          <a:bodyPr/>
          <a:lstStyle/>
          <a:p>
            <a:pPr lvl="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04798"/>
            <a:ext cx="3429000" cy="1283245"/>
          </a:xfrm>
          <a:prstGeom prst="rect">
            <a:avLst/>
          </a:prstGeom>
        </p:spPr>
      </p:pic>
    </p:spTree>
    <p:extLst>
      <p:ext uri="{BB962C8B-B14F-4D97-AF65-F5344CB8AC3E}">
        <p14:creationId xmlns:p14="http://schemas.microsoft.com/office/powerpoint/2010/main" val="1174482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text and one conten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3"/>
          </p:nvPr>
        </p:nvSpPr>
        <p:spPr>
          <a:xfrm>
            <a:off x="4412930" y="1202636"/>
            <a:ext cx="3877056" cy="4810540"/>
          </a:xfrm>
        </p:spPr>
        <p:txBody>
          <a:bodyPr/>
          <a:lstStyle>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269080" y="1202635"/>
            <a:ext cx="3877056" cy="4810539"/>
          </a:xfrm>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266951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text and one image box">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4890760" y="1202635"/>
            <a:ext cx="3906876" cy="4810541"/>
          </a:xfrm>
          <a:solidFill>
            <a:schemeClr val="bg2"/>
          </a:solidFill>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4"/>
          </p:nvPr>
        </p:nvSpPr>
        <p:spPr>
          <a:xfrm>
            <a:off x="269081" y="1202663"/>
            <a:ext cx="4124014" cy="4809737"/>
          </a:xfrm>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22719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text and two image boxes">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4890760" y="1202636"/>
            <a:ext cx="3906876" cy="2305877"/>
          </a:xfrm>
          <a:solidFill>
            <a:schemeClr val="bg2"/>
          </a:solidFill>
        </p:spPr>
        <p:txBody>
          <a:body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4"/>
          </p:nvPr>
        </p:nvSpPr>
        <p:spPr>
          <a:xfrm>
            <a:off x="269080" y="1202663"/>
            <a:ext cx="4124015" cy="4809737"/>
          </a:xfrm>
        </p:spPr>
        <p:txBody>
          <a:bodyPr/>
          <a:lstStyle>
            <a:lvl1pPr>
              <a:defRPr>
                <a:solidFill>
                  <a:schemeClr val="tx2"/>
                </a:solidFill>
              </a:defRPr>
            </a:lvl1pPr>
            <a:lvl2pPr>
              <a:defRPr>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
        <p:nvSpPr>
          <p:cNvPr id="7" name="Picture Placeholder 3"/>
          <p:cNvSpPr>
            <a:spLocks noGrp="1"/>
          </p:cNvSpPr>
          <p:nvPr>
            <p:ph type="pic" sz="quarter" idx="16"/>
          </p:nvPr>
        </p:nvSpPr>
        <p:spPr>
          <a:xfrm>
            <a:off x="4890760" y="3706523"/>
            <a:ext cx="3906876" cy="2305877"/>
          </a:xfrm>
          <a:solidFill>
            <a:schemeClr val="bg2"/>
          </a:solidFill>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three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9" name="Content Placeholder 2"/>
          <p:cNvSpPr>
            <a:spLocks noGrp="1"/>
          </p:cNvSpPr>
          <p:nvPr>
            <p:ph idx="13" hasCustomPrompt="1"/>
          </p:nvPr>
        </p:nvSpPr>
        <p:spPr>
          <a:xfrm>
            <a:off x="3087910" y="1202636"/>
            <a:ext cx="2544318" cy="4810540"/>
          </a:xfrm>
        </p:spPr>
        <p:txBody>
          <a:bodyPr/>
          <a:lstStyle>
            <a:lvl1pPr marL="0" indent="0" algn="l" defTabSz="685800" rtl="0" eaLnBrk="1" latinLnBrk="0" hangingPunct="1">
              <a:lnSpc>
                <a:spcPct val="110000"/>
              </a:lnSpc>
              <a:spcBef>
                <a:spcPts val="750"/>
              </a:spcBef>
              <a:buFont typeface="Arial" panose="020B0604020202020204" pitchFamily="34" charset="0"/>
              <a:buNone/>
              <a:tabLst/>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lang="en-US" sz="1200" b="0" i="0" kern="1200" spc="-23" dirty="0">
                <a:solidFill>
                  <a:schemeClr val="accent2"/>
                </a:solidFill>
                <a:latin typeface="Calibri Regular" charset="0"/>
                <a:ea typeface="+mn-ea"/>
                <a:cs typeface="Calibri Regular" charset="0"/>
              </a:defRPr>
            </a:lvl3pPr>
            <a:lvl4pPr>
              <a:defRPr sz="1200">
                <a:solidFill>
                  <a:schemeClr val="accent2"/>
                </a:solidFill>
              </a:defRPr>
            </a:lvl4pPr>
            <a:lvl5pPr>
              <a:defRPr sz="1200">
                <a:solidFill>
                  <a:schemeClr val="accent2"/>
                </a:solidFill>
              </a:defRPr>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5906737" y="1202636"/>
            <a:ext cx="2544318" cy="4810540"/>
          </a:xfrm>
        </p:spPr>
        <p:txBody>
          <a:bodyPr/>
          <a:lstStyle>
            <a:lvl1pPr marL="0" indent="0" algn="l" defTabSz="685800" rtl="0" eaLnBrk="1" latinLnBrk="0" hangingPunct="1">
              <a:lnSpc>
                <a:spcPct val="110000"/>
              </a:lnSpc>
              <a:spcBef>
                <a:spcPts val="750"/>
              </a:spcBef>
              <a:buFont typeface="Arial" panose="020B0604020202020204" pitchFamily="34" charset="0"/>
              <a:buNone/>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lang="en-US" sz="1200" b="0" i="0" kern="1200" spc="-23" dirty="0">
                <a:solidFill>
                  <a:schemeClr val="accent2"/>
                </a:solidFill>
                <a:latin typeface="Calibri Regular" charset="0"/>
                <a:ea typeface="+mn-ea"/>
                <a:cs typeface="Calibri Regular" charset="0"/>
              </a:defRPr>
            </a:lvl3pPr>
            <a:lvl4pPr>
              <a:defRPr sz="1200">
                <a:solidFill>
                  <a:schemeClr val="accent2"/>
                </a:solidFill>
              </a:defRPr>
            </a:lvl4pPr>
            <a:lvl5pPr>
              <a:defRPr sz="1200">
                <a:solidFill>
                  <a:schemeClr val="accent2"/>
                </a:solidFill>
              </a:defRPr>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a:xfrm>
            <a:off x="269081" y="1202608"/>
            <a:ext cx="2544318" cy="4811344"/>
          </a:xfrm>
        </p:spPr>
        <p:txBody>
          <a:bodyPr/>
          <a:lstStyle>
            <a:lvl1pPr>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1"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8790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four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Content Placeholder 11"/>
          <p:cNvSpPr>
            <a:spLocks noGrp="1"/>
          </p:cNvSpPr>
          <p:nvPr>
            <p:ph sz="quarter" idx="15" hasCustomPrompt="1"/>
          </p:nvPr>
        </p:nvSpPr>
        <p:spPr>
          <a:xfrm>
            <a:off x="269081"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1"/>
          <p:cNvSpPr>
            <a:spLocks noGrp="1"/>
          </p:cNvSpPr>
          <p:nvPr>
            <p:ph sz="quarter" idx="16" hasCustomPrompt="1"/>
          </p:nvPr>
        </p:nvSpPr>
        <p:spPr>
          <a:xfrm>
            <a:off x="2373441"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1"/>
          <p:cNvSpPr>
            <a:spLocks noGrp="1"/>
          </p:cNvSpPr>
          <p:nvPr>
            <p:ph sz="quarter" idx="17" hasCustomPrompt="1"/>
          </p:nvPr>
        </p:nvSpPr>
        <p:spPr>
          <a:xfrm>
            <a:off x="4477802"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p:cNvSpPr>
            <a:spLocks noGrp="1"/>
          </p:cNvSpPr>
          <p:nvPr>
            <p:ph sz="quarter" idx="18" hasCustomPrompt="1"/>
          </p:nvPr>
        </p:nvSpPr>
        <p:spPr>
          <a:xfrm>
            <a:off x="6582162"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3"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21609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eword / Biog / 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88883" y="1371601"/>
            <a:ext cx="6926467" cy="4675973"/>
          </a:xfrm>
        </p:spPr>
        <p:txBody>
          <a:bodyPr/>
          <a:lstStyle>
            <a:lvl1pPr>
              <a:defRPr>
                <a:solidFill>
                  <a:schemeClr val="tx2"/>
                </a:solidFill>
              </a:defRPr>
            </a:lvl1pPr>
            <a:lvl2pPr>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hasCustomPrompt="1"/>
          </p:nvPr>
        </p:nvSpPr>
        <p:spPr>
          <a:xfrm>
            <a:off x="358849" y="1467446"/>
            <a:ext cx="1076546" cy="1418629"/>
          </a:xfrm>
          <a:solidFill>
            <a:schemeClr val="bg2"/>
          </a:solidFill>
        </p:spPr>
        <p:txBody>
          <a:bodyPr wrap="none">
            <a:normAutofit/>
          </a:bodyPr>
          <a:lstStyle>
            <a:lvl1pPr>
              <a:defRPr sz="788">
                <a:solidFill>
                  <a:schemeClr val="tx2"/>
                </a:solidFill>
              </a:defRPr>
            </a:lvl1pPr>
          </a:lstStyle>
          <a:p>
            <a:r>
              <a:rPr lang="en-US" dirty="0"/>
              <a:t>Click to add image</a:t>
            </a:r>
          </a:p>
        </p:txBody>
      </p:sp>
      <p:sp>
        <p:nvSpPr>
          <p:cNvPr id="8"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23306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graph and 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67748" y="1103243"/>
            <a:ext cx="8429887" cy="4944331"/>
          </a:xfrm>
        </p:spPr>
        <p:txBody>
          <a:bodyPr/>
          <a:lstStyle>
            <a:lvl1pPr>
              <a:defRPr>
                <a:solidFill>
                  <a:schemeClr val="tx2"/>
                </a:solidFill>
              </a:defRPr>
            </a:lvl1pPr>
            <a:lvl2pPr>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8"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in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5"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7"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37365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lain slide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9AE0398-C5D1-4C23-8BB8-6DF786637BD0}"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Tree>
    <p:extLst>
      <p:ext uri="{BB962C8B-B14F-4D97-AF65-F5344CB8AC3E}">
        <p14:creationId xmlns:p14="http://schemas.microsoft.com/office/powerpoint/2010/main" val="5975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66765" y="3597310"/>
            <a:ext cx="4878475" cy="2628534"/>
          </a:xfrm>
        </p:spPr>
        <p:txBody>
          <a:bodyPr lIns="0" tIns="0" bIns="0" anchor="b" anchorCtr="0"/>
          <a:lstStyle>
            <a:lvl1pPr>
              <a:defRPr sz="6000" b="1"/>
            </a:lvl1pPr>
          </a:lstStyle>
          <a:p>
            <a:pPr lvl="0"/>
            <a:r>
              <a:rPr lang="en-US" dirty="0"/>
              <a:t>Thank you.</a:t>
            </a:r>
          </a:p>
        </p:txBody>
      </p:sp>
      <p:sp>
        <p:nvSpPr>
          <p:cNvPr id="7" name="Content Placeholder 4"/>
          <p:cNvSpPr>
            <a:spLocks noGrp="1"/>
          </p:cNvSpPr>
          <p:nvPr>
            <p:ph sz="quarter" idx="11" hasCustomPrompt="1"/>
          </p:nvPr>
        </p:nvSpPr>
        <p:spPr>
          <a:xfrm>
            <a:off x="6410849" y="3597310"/>
            <a:ext cx="2381460" cy="2429752"/>
          </a:xfrm>
        </p:spPr>
        <p:txBody>
          <a:bodyPr lIns="0" tIns="0" bIns="0" anchor="b" anchorCtr="0"/>
          <a:lstStyle>
            <a:lvl1pPr algn="r">
              <a:defRPr sz="1400" b="1" baseline="0"/>
            </a:lvl1pPr>
          </a:lstStyle>
          <a:p>
            <a:pPr lvl="0"/>
            <a:r>
              <a:rPr lang="en-US" dirty="0"/>
              <a:t>Contact us:</a:t>
            </a:r>
          </a:p>
          <a:p>
            <a:pPr lvl="0"/>
            <a:r>
              <a:rPr lang="en-US" dirty="0"/>
              <a:t>t 0208 123 4567</a:t>
            </a:r>
          </a:p>
          <a:p>
            <a:pPr lvl="0"/>
            <a:r>
              <a:rPr lang="en-US" dirty="0"/>
              <a:t>e  </a:t>
            </a:r>
            <a:r>
              <a:rPr lang="en-US" dirty="0" err="1"/>
              <a:t>name@emailadress.org.uk</a:t>
            </a:r>
            <a:endParaRPr lang="en-US" dirty="0"/>
          </a:p>
        </p:txBody>
      </p:sp>
    </p:spTree>
    <p:extLst>
      <p:ext uri="{BB962C8B-B14F-4D97-AF65-F5344CB8AC3E}">
        <p14:creationId xmlns:p14="http://schemas.microsoft.com/office/powerpoint/2010/main" val="788070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9082" y="1202635"/>
            <a:ext cx="8189119" cy="4844939"/>
          </a:xfrm>
        </p:spPr>
        <p:txBody>
          <a:bodyPr/>
          <a:lstStyle>
            <a:lvl3pPr>
              <a:spcAft>
                <a:spcPts val="0"/>
              </a:spcAft>
              <a:defRPr/>
            </a:lvl3pPr>
            <a:lvl4pPr>
              <a:spcAft>
                <a:spcPts val="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8"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59958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6997" y="3484024"/>
            <a:ext cx="6628719" cy="594124"/>
          </a:xfrm>
        </p:spPr>
        <p:txBody>
          <a:bodyPr>
            <a:noAutofit/>
          </a:bodyPr>
          <a:lstStyle>
            <a:lvl1pPr marL="0" indent="0" algn="l">
              <a:lnSpc>
                <a:spcPct val="110000"/>
              </a:lnSpc>
              <a:buNone/>
              <a:defRPr lang="en-US" sz="4000" b="0" i="0" kern="1200" dirty="0">
                <a:solidFill>
                  <a:schemeClr val="tx2"/>
                </a:solidFill>
                <a:latin typeface="Calibri Regular" charset="0"/>
                <a:ea typeface="+mn-ea"/>
                <a:cs typeface="Calibri Regular"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2" name="Title 1"/>
          <p:cNvSpPr>
            <a:spLocks noGrp="1"/>
          </p:cNvSpPr>
          <p:nvPr>
            <p:ph type="ctrTitle" hasCustomPrompt="1"/>
          </p:nvPr>
        </p:nvSpPr>
        <p:spPr>
          <a:xfrm>
            <a:off x="406996" y="1683505"/>
            <a:ext cx="6628720" cy="1800519"/>
          </a:xfrm>
        </p:spPr>
        <p:txBody>
          <a:bodyPr anchor="b"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Presentation Title</a:t>
            </a:r>
          </a:p>
        </p:txBody>
      </p:sp>
      <p:sp>
        <p:nvSpPr>
          <p:cNvPr id="12"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6" name="Content Placeholder 15"/>
          <p:cNvSpPr>
            <a:spLocks noGrp="1"/>
          </p:cNvSpPr>
          <p:nvPr>
            <p:ph sz="quarter" idx="10" hasCustomPrompt="1"/>
          </p:nvPr>
        </p:nvSpPr>
        <p:spPr>
          <a:xfrm>
            <a:off x="356756" y="5932488"/>
            <a:ext cx="3141662" cy="339725"/>
          </a:xfrm>
        </p:spPr>
        <p:txBody>
          <a:bodyPr/>
          <a:lstStyle/>
          <a:p>
            <a:pPr lvl="0"/>
            <a:r>
              <a:rPr lang="en-US" dirty="0"/>
              <a:t>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869" y="296852"/>
            <a:ext cx="3311303" cy="1099136"/>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9082" y="1202635"/>
            <a:ext cx="8189119" cy="4844939"/>
          </a:xfrm>
        </p:spPr>
        <p:txBody>
          <a:bodyPr/>
          <a:lstStyle>
            <a:lvl3pPr>
              <a:spcAft>
                <a:spcPts val="0"/>
              </a:spcAft>
              <a:defRPr/>
            </a:lvl3pPr>
            <a:lvl4pPr>
              <a:spcAft>
                <a:spcPts val="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8"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6"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with heav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6"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s /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Text Placeholder 16"/>
          <p:cNvSpPr>
            <a:spLocks noGrp="1"/>
          </p:cNvSpPr>
          <p:nvPr>
            <p:ph type="body" sz="quarter" idx="13" hasCustomPrompt="1"/>
          </p:nvPr>
        </p:nvSpPr>
        <p:spPr>
          <a:xfrm>
            <a:off x="345819" y="1615893"/>
            <a:ext cx="740664" cy="740664"/>
          </a:xfrm>
          <a:solidFill>
            <a:schemeClr val="accent1"/>
          </a:solidFill>
        </p:spPr>
        <p:txBody>
          <a:bodyPr anchor="ctr" anchorCtr="0"/>
          <a:lstStyle>
            <a:lvl1pPr algn="ctr">
              <a:defRPr b="0">
                <a:solidFill>
                  <a:schemeClr val="bg1"/>
                </a:solidFill>
              </a:defRPr>
            </a:lvl1pPr>
          </a:lstStyle>
          <a:p>
            <a:pPr lvl="0"/>
            <a:r>
              <a:rPr lang="en-US" dirty="0"/>
              <a:t>#</a:t>
            </a:r>
          </a:p>
        </p:txBody>
      </p:sp>
      <p:sp>
        <p:nvSpPr>
          <p:cNvPr id="19" name="Text Placeholder 18"/>
          <p:cNvSpPr>
            <a:spLocks noGrp="1"/>
          </p:cNvSpPr>
          <p:nvPr>
            <p:ph type="body" sz="quarter" idx="14"/>
          </p:nvPr>
        </p:nvSpPr>
        <p:spPr>
          <a:xfrm>
            <a:off x="1132080" y="1597421"/>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0" name="Text Placeholder 16"/>
          <p:cNvSpPr>
            <a:spLocks noGrp="1"/>
          </p:cNvSpPr>
          <p:nvPr>
            <p:ph type="body" sz="quarter" idx="15" hasCustomPrompt="1"/>
          </p:nvPr>
        </p:nvSpPr>
        <p:spPr>
          <a:xfrm>
            <a:off x="346682" y="2922936"/>
            <a:ext cx="740664" cy="740664"/>
          </a:xfrm>
          <a:solidFill>
            <a:schemeClr val="accent2"/>
          </a:solidFill>
        </p:spPr>
        <p:txBody>
          <a:bodyPr anchor="ctr" anchorCtr="0"/>
          <a:lstStyle>
            <a:lvl1pPr algn="ctr">
              <a:defRPr b="0">
                <a:solidFill>
                  <a:schemeClr val="bg1"/>
                </a:solidFill>
              </a:defRPr>
            </a:lvl1pPr>
          </a:lstStyle>
          <a:p>
            <a:pPr lvl="0"/>
            <a:r>
              <a:rPr lang="en-US" dirty="0"/>
              <a:t>#</a:t>
            </a:r>
          </a:p>
        </p:txBody>
      </p:sp>
      <p:sp>
        <p:nvSpPr>
          <p:cNvPr id="21" name="Text Placeholder 16"/>
          <p:cNvSpPr>
            <a:spLocks noGrp="1"/>
          </p:cNvSpPr>
          <p:nvPr>
            <p:ph type="body" sz="quarter" idx="16" hasCustomPrompt="1"/>
          </p:nvPr>
        </p:nvSpPr>
        <p:spPr>
          <a:xfrm>
            <a:off x="346682" y="4231129"/>
            <a:ext cx="740664" cy="740664"/>
          </a:xfrm>
          <a:solidFill>
            <a:schemeClr val="accent3"/>
          </a:solidFill>
        </p:spPr>
        <p:txBody>
          <a:bodyPr anchor="ctr" anchorCtr="0"/>
          <a:lstStyle>
            <a:lvl1pPr algn="ctr">
              <a:defRPr b="0">
                <a:solidFill>
                  <a:schemeClr val="bg1"/>
                </a:solidFill>
              </a:defRPr>
            </a:lvl1pPr>
          </a:lstStyle>
          <a:p>
            <a:pPr lvl="0"/>
            <a:r>
              <a:rPr lang="en-US" dirty="0"/>
              <a:t>#</a:t>
            </a:r>
          </a:p>
        </p:txBody>
      </p:sp>
      <p:sp>
        <p:nvSpPr>
          <p:cNvPr id="22" name="Text Placeholder 16"/>
          <p:cNvSpPr>
            <a:spLocks noGrp="1"/>
          </p:cNvSpPr>
          <p:nvPr>
            <p:ph type="body" sz="quarter" idx="17" hasCustomPrompt="1"/>
          </p:nvPr>
        </p:nvSpPr>
        <p:spPr>
          <a:xfrm>
            <a:off x="4383647" y="1597421"/>
            <a:ext cx="740664" cy="740664"/>
          </a:xfrm>
          <a:solidFill>
            <a:schemeClr val="accent4"/>
          </a:solidFill>
        </p:spPr>
        <p:txBody>
          <a:bodyPr anchor="ctr" anchorCtr="0"/>
          <a:lstStyle>
            <a:lvl1pPr algn="ctr">
              <a:defRPr b="0">
                <a:solidFill>
                  <a:schemeClr val="bg1"/>
                </a:solidFill>
              </a:defRPr>
            </a:lvl1pPr>
          </a:lstStyle>
          <a:p>
            <a:pPr lvl="0"/>
            <a:r>
              <a:rPr lang="en-US" dirty="0"/>
              <a:t>#</a:t>
            </a:r>
          </a:p>
        </p:txBody>
      </p:sp>
      <p:sp>
        <p:nvSpPr>
          <p:cNvPr id="23" name="Text Placeholder 16"/>
          <p:cNvSpPr>
            <a:spLocks noGrp="1"/>
          </p:cNvSpPr>
          <p:nvPr>
            <p:ph type="body" sz="quarter" idx="18" hasCustomPrompt="1"/>
          </p:nvPr>
        </p:nvSpPr>
        <p:spPr>
          <a:xfrm>
            <a:off x="4383647" y="2924087"/>
            <a:ext cx="740664" cy="740664"/>
          </a:xfrm>
          <a:solidFill>
            <a:schemeClr val="accent5"/>
          </a:solidFill>
        </p:spPr>
        <p:txBody>
          <a:bodyPr anchor="ctr" anchorCtr="0"/>
          <a:lstStyle>
            <a:lvl1pPr algn="ctr">
              <a:defRPr b="0">
                <a:solidFill>
                  <a:schemeClr val="bg1"/>
                </a:solidFill>
              </a:defRPr>
            </a:lvl1pPr>
          </a:lstStyle>
          <a:p>
            <a:pPr lvl="0"/>
            <a:r>
              <a:rPr lang="en-US" dirty="0"/>
              <a:t>#</a:t>
            </a:r>
          </a:p>
        </p:txBody>
      </p:sp>
      <p:sp>
        <p:nvSpPr>
          <p:cNvPr id="24" name="Text Placeholder 16"/>
          <p:cNvSpPr>
            <a:spLocks noGrp="1"/>
          </p:cNvSpPr>
          <p:nvPr>
            <p:ph type="body" sz="quarter" idx="19" hasCustomPrompt="1"/>
          </p:nvPr>
        </p:nvSpPr>
        <p:spPr>
          <a:xfrm>
            <a:off x="4383647" y="4228399"/>
            <a:ext cx="740664" cy="740664"/>
          </a:xfrm>
          <a:solidFill>
            <a:schemeClr val="accent6"/>
          </a:solidFill>
        </p:spPr>
        <p:txBody>
          <a:bodyPr anchor="ctr" anchorCtr="0"/>
          <a:lstStyle>
            <a:lvl1pPr algn="ctr">
              <a:defRPr b="0">
                <a:solidFill>
                  <a:schemeClr val="bg1"/>
                </a:solidFill>
              </a:defRPr>
            </a:lvl1pPr>
          </a:lstStyle>
          <a:p>
            <a:pPr lvl="0"/>
            <a:r>
              <a:rPr lang="en-US" dirty="0"/>
              <a:t>#</a:t>
            </a:r>
          </a:p>
        </p:txBody>
      </p:sp>
      <p:sp>
        <p:nvSpPr>
          <p:cNvPr id="25" name="Text Placeholder 18"/>
          <p:cNvSpPr>
            <a:spLocks noGrp="1"/>
          </p:cNvSpPr>
          <p:nvPr>
            <p:ph type="body" sz="quarter" idx="20"/>
          </p:nvPr>
        </p:nvSpPr>
        <p:spPr>
          <a:xfrm>
            <a:off x="1145373" y="2920206"/>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6" name="Text Placeholder 18"/>
          <p:cNvSpPr>
            <a:spLocks noGrp="1"/>
          </p:cNvSpPr>
          <p:nvPr>
            <p:ph type="body" sz="quarter" idx="21"/>
          </p:nvPr>
        </p:nvSpPr>
        <p:spPr>
          <a:xfrm>
            <a:off x="1145373" y="4229764"/>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7" name="Text Placeholder 18"/>
          <p:cNvSpPr>
            <a:spLocks noGrp="1"/>
          </p:cNvSpPr>
          <p:nvPr>
            <p:ph type="body" sz="quarter" idx="22"/>
          </p:nvPr>
        </p:nvSpPr>
        <p:spPr>
          <a:xfrm>
            <a:off x="5182811" y="1578949"/>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8" name="Text Placeholder 18"/>
          <p:cNvSpPr>
            <a:spLocks noGrp="1"/>
          </p:cNvSpPr>
          <p:nvPr>
            <p:ph type="body" sz="quarter" idx="23"/>
          </p:nvPr>
        </p:nvSpPr>
        <p:spPr>
          <a:xfrm>
            <a:off x="5182812" y="2901734"/>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9" name="Text Placeholder 18"/>
          <p:cNvSpPr>
            <a:spLocks noGrp="1"/>
          </p:cNvSpPr>
          <p:nvPr>
            <p:ph type="body" sz="quarter" idx="24"/>
          </p:nvPr>
        </p:nvSpPr>
        <p:spPr>
          <a:xfrm>
            <a:off x="5182812" y="4211292"/>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18"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3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31"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Break – Re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10"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1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2"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Break – Gre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10"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1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2"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Break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10"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1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2"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Break –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10"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1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2"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Break – Cor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a:t>Presentation title</a:t>
            </a:r>
            <a:endParaRPr lang="en-US" dirty="0"/>
          </a:p>
        </p:txBody>
      </p:sp>
      <p:sp>
        <p:nvSpPr>
          <p:cNvPr id="10" name="Title 1"/>
          <p:cNvSpPr>
            <a:spLocks noGrp="1"/>
          </p:cNvSpPr>
          <p:nvPr>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1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2"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with text and one conten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3"/>
          </p:nvPr>
        </p:nvSpPr>
        <p:spPr>
          <a:xfrm>
            <a:off x="4412930" y="1202636"/>
            <a:ext cx="3877056" cy="4810540"/>
          </a:xfrm>
        </p:spPr>
        <p:txBody>
          <a:bodyPr/>
          <a:lstStyle>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269080" y="1202635"/>
            <a:ext cx="3877056" cy="4810539"/>
          </a:xfrm>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7"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heav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5731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with text and one image box">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4890760" y="1202635"/>
            <a:ext cx="3906876" cy="4810541"/>
          </a:xfrm>
          <a:solidFill>
            <a:schemeClr val="bg2"/>
          </a:solidFill>
        </p:spPr>
        <p:txBody>
          <a:bodyPr/>
          <a:lstStyle/>
          <a:p>
            <a:r>
              <a:rPr lang="en-US"/>
              <a:t>Drag picture to placeholder or click icon to add</a:t>
            </a:r>
          </a:p>
        </p:txBody>
      </p:sp>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4"/>
          </p:nvPr>
        </p:nvSpPr>
        <p:spPr>
          <a:xfrm>
            <a:off x="269081" y="1202663"/>
            <a:ext cx="4124014" cy="4809737"/>
          </a:xfrm>
        </p:spPr>
        <p:txBody>
          <a:bodyPr/>
          <a:lstStyle>
            <a:lvl1pPr>
              <a:defRPr/>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7"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with text and two image boxes">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4890760" y="1202636"/>
            <a:ext cx="3906876" cy="2305877"/>
          </a:xfrm>
          <a:solidFill>
            <a:schemeClr val="bg2"/>
          </a:solidFill>
        </p:spPr>
        <p:txBody>
          <a:bodyPr/>
          <a:lstStyle/>
          <a:p>
            <a:r>
              <a:rPr lang="en-US"/>
              <a:t>Drag picture to placeholder or click icon to add</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4"/>
          </p:nvPr>
        </p:nvSpPr>
        <p:spPr>
          <a:xfrm>
            <a:off x="269080" y="1202663"/>
            <a:ext cx="4124015" cy="4809737"/>
          </a:xfrm>
        </p:spPr>
        <p:txBody>
          <a:bodyPr/>
          <a:lstStyle>
            <a:lvl1pPr>
              <a:defRPr>
                <a:solidFill>
                  <a:schemeClr val="tx2"/>
                </a:solidFill>
              </a:defRPr>
            </a:lvl1pPr>
            <a:lvl2pPr>
              <a:defRPr>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7" name="Picture Placeholder 3"/>
          <p:cNvSpPr>
            <a:spLocks noGrp="1"/>
          </p:cNvSpPr>
          <p:nvPr>
            <p:ph type="pic" sz="quarter" idx="16"/>
          </p:nvPr>
        </p:nvSpPr>
        <p:spPr>
          <a:xfrm>
            <a:off x="4890760" y="3706523"/>
            <a:ext cx="3906876" cy="2305877"/>
          </a:xfrm>
          <a:solidFill>
            <a:schemeClr val="bg2"/>
          </a:solidFill>
        </p:spPr>
        <p:txBody>
          <a:bodyPr/>
          <a:lstStyle/>
          <a:p>
            <a:r>
              <a:rPr lang="en-US"/>
              <a:t>Drag picture to placeholder or click icon to add</a:t>
            </a:r>
          </a:p>
        </p:txBody>
      </p:sp>
      <p:sp>
        <p:nvSpPr>
          <p:cNvPr id="11"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with three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9" name="Content Placeholder 2"/>
          <p:cNvSpPr>
            <a:spLocks noGrp="1"/>
          </p:cNvSpPr>
          <p:nvPr>
            <p:ph idx="13" hasCustomPrompt="1"/>
          </p:nvPr>
        </p:nvSpPr>
        <p:spPr>
          <a:xfrm>
            <a:off x="3087910" y="1202636"/>
            <a:ext cx="2544318" cy="4810540"/>
          </a:xfrm>
        </p:spPr>
        <p:txBody>
          <a:bodyPr/>
          <a:lstStyle>
            <a:lvl1pPr marL="0" indent="0" algn="l" defTabSz="685800" rtl="0" eaLnBrk="1" latinLnBrk="0" hangingPunct="1">
              <a:lnSpc>
                <a:spcPct val="110000"/>
              </a:lnSpc>
              <a:spcBef>
                <a:spcPts val="750"/>
              </a:spcBef>
              <a:buFont typeface="Arial" panose="020B0604020202020204" pitchFamily="34" charset="0"/>
              <a:buNone/>
              <a:tabLst/>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lang="en-US" sz="1200" b="0" i="0" kern="1200" spc="-23" dirty="0">
                <a:solidFill>
                  <a:schemeClr val="accent2"/>
                </a:solidFill>
                <a:latin typeface="Calibri Regular" charset="0"/>
                <a:ea typeface="+mn-ea"/>
                <a:cs typeface="Calibri Regular" charset="0"/>
              </a:defRPr>
            </a:lvl3pPr>
            <a:lvl4pPr>
              <a:defRPr sz="1200">
                <a:solidFill>
                  <a:schemeClr val="accent2"/>
                </a:solidFill>
              </a:defRPr>
            </a:lvl4pPr>
            <a:lvl5pPr>
              <a:defRPr sz="1200">
                <a:solidFill>
                  <a:schemeClr val="accent2"/>
                </a:solidFill>
              </a:defRPr>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5906737" y="1202636"/>
            <a:ext cx="2544318" cy="4810540"/>
          </a:xfrm>
        </p:spPr>
        <p:txBody>
          <a:bodyPr/>
          <a:lstStyle>
            <a:lvl1pPr marL="0" indent="0" algn="l" defTabSz="685800" rtl="0" eaLnBrk="1" latinLnBrk="0" hangingPunct="1">
              <a:lnSpc>
                <a:spcPct val="110000"/>
              </a:lnSpc>
              <a:spcBef>
                <a:spcPts val="750"/>
              </a:spcBef>
              <a:buFont typeface="Arial" panose="020B0604020202020204" pitchFamily="34" charset="0"/>
              <a:buNone/>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lang="en-US" sz="1200" b="0" i="0" kern="1200" spc="-23" dirty="0">
                <a:solidFill>
                  <a:schemeClr val="accent2"/>
                </a:solidFill>
                <a:latin typeface="Calibri Regular" charset="0"/>
                <a:ea typeface="+mn-ea"/>
                <a:cs typeface="Calibri Regular" charset="0"/>
              </a:defRPr>
            </a:lvl3pPr>
            <a:lvl4pPr>
              <a:defRPr sz="1200">
                <a:solidFill>
                  <a:schemeClr val="accent2"/>
                </a:solidFill>
              </a:defRPr>
            </a:lvl4pPr>
            <a:lvl5pPr>
              <a:defRPr sz="1200">
                <a:solidFill>
                  <a:schemeClr val="accent2"/>
                </a:solidFill>
              </a:defRPr>
            </a:lvl5pPr>
          </a:lstStyle>
          <a:p>
            <a:pPr marL="0" marR="922496"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hasCustomPrompt="1"/>
          </p:nvPr>
        </p:nvSpPr>
        <p:spPr>
          <a:xfrm>
            <a:off x="269081" y="1202608"/>
            <a:ext cx="2544318" cy="4811344"/>
          </a:xfrm>
        </p:spPr>
        <p:txBody>
          <a:bodyPr/>
          <a:lstStyle>
            <a:lvl1pPr>
              <a:defRPr lang="en-US" sz="1600" b="1" i="0" kern="1200" dirty="0" smtClean="0">
                <a:solidFill>
                  <a:schemeClr val="tx2"/>
                </a:solidFill>
                <a:latin typeface="Calibri Regular" charset="0"/>
                <a:ea typeface="+mn-ea"/>
                <a:cs typeface="Calibri Regular" charset="0"/>
              </a:defRPr>
            </a:lvl1pPr>
            <a:lvl2pPr>
              <a:defRPr>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1"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13"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with four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Content Placeholder 11"/>
          <p:cNvSpPr>
            <a:spLocks noGrp="1"/>
          </p:cNvSpPr>
          <p:nvPr>
            <p:ph sz="quarter" idx="15" hasCustomPrompt="1"/>
          </p:nvPr>
        </p:nvSpPr>
        <p:spPr>
          <a:xfrm>
            <a:off x="269081"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1"/>
          <p:cNvSpPr>
            <a:spLocks noGrp="1"/>
          </p:cNvSpPr>
          <p:nvPr>
            <p:ph sz="quarter" idx="16" hasCustomPrompt="1"/>
          </p:nvPr>
        </p:nvSpPr>
        <p:spPr>
          <a:xfrm>
            <a:off x="2373441"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1"/>
          <p:cNvSpPr>
            <a:spLocks noGrp="1"/>
          </p:cNvSpPr>
          <p:nvPr>
            <p:ph sz="quarter" idx="17" hasCustomPrompt="1"/>
          </p:nvPr>
        </p:nvSpPr>
        <p:spPr>
          <a:xfrm>
            <a:off x="4477802"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p:cNvSpPr>
            <a:spLocks noGrp="1"/>
          </p:cNvSpPr>
          <p:nvPr>
            <p:ph sz="quarter" idx="18" hasCustomPrompt="1"/>
          </p:nvPr>
        </p:nvSpPr>
        <p:spPr>
          <a:xfrm>
            <a:off x="6582162" y="1202636"/>
            <a:ext cx="1876038" cy="4810540"/>
          </a:xfrm>
        </p:spPr>
        <p:txBody>
          <a:bodyPr/>
          <a:lstStyle>
            <a:lvl1pPr>
              <a:defRPr lang="en-US" sz="1400" b="1" i="0" kern="1200" dirty="0" smtClean="0">
                <a:solidFill>
                  <a:schemeClr val="tx2"/>
                </a:solidFill>
                <a:latin typeface="Calibri Regular" charset="0"/>
                <a:ea typeface="+mn-ea"/>
                <a:cs typeface="Calibri Regular" charset="0"/>
              </a:defRPr>
            </a:lvl1pPr>
            <a:lvl2pPr>
              <a:defRPr sz="1200">
                <a:solidFill>
                  <a:schemeClr val="accent2"/>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dirty="0"/>
              <a:t>Header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13"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9"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reword / Biog / 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88883" y="1371601"/>
            <a:ext cx="6926467" cy="4675973"/>
          </a:xfrm>
        </p:spPr>
        <p:txBody>
          <a:bodyPr/>
          <a:lstStyle>
            <a:lvl1pPr>
              <a:defRPr>
                <a:solidFill>
                  <a:schemeClr val="tx2"/>
                </a:solidFill>
              </a:defRPr>
            </a:lvl1pPr>
            <a:lvl2pPr>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hasCustomPrompt="1"/>
          </p:nvPr>
        </p:nvSpPr>
        <p:spPr>
          <a:xfrm>
            <a:off x="358849" y="1467446"/>
            <a:ext cx="1076546" cy="1418629"/>
          </a:xfrm>
          <a:solidFill>
            <a:schemeClr val="bg2"/>
          </a:solidFill>
        </p:spPr>
        <p:txBody>
          <a:bodyPr wrap="none">
            <a:normAutofit/>
          </a:bodyPr>
          <a:lstStyle>
            <a:lvl1pPr>
              <a:defRPr sz="788">
                <a:solidFill>
                  <a:schemeClr val="tx2"/>
                </a:solidFill>
              </a:defRPr>
            </a:lvl1pPr>
          </a:lstStyle>
          <a:p>
            <a:r>
              <a:rPr lang="en-US" dirty="0"/>
              <a:t>Click to add image</a:t>
            </a:r>
          </a:p>
        </p:txBody>
      </p:sp>
      <p:sp>
        <p:nvSpPr>
          <p:cNvPr id="8"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7"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graph and 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67748" y="1103243"/>
            <a:ext cx="8429887" cy="4944331"/>
          </a:xfrm>
        </p:spPr>
        <p:txBody>
          <a:bodyPr/>
          <a:lstStyle>
            <a:lvl1pPr>
              <a:defRPr>
                <a:solidFill>
                  <a:schemeClr val="tx2"/>
                </a:solidFill>
              </a:defRPr>
            </a:lvl1pPr>
            <a:lvl2pPr>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8"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6"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lain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5" name="Slide Number Placeholder 5"/>
          <p:cNvSpPr txBox="1">
            <a:spLocks/>
          </p:cNvSpPr>
          <p:nvPr/>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7"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6"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lain slide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9AE0398-C5D1-4C23-8BB8-6DF786637BD0}"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2"/>
      </p:bgRef>
    </p:bg>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66765" y="3597310"/>
            <a:ext cx="4878475" cy="2628534"/>
          </a:xfrm>
        </p:spPr>
        <p:txBody>
          <a:bodyPr lIns="0" tIns="0" bIns="0" anchor="b" anchorCtr="0"/>
          <a:lstStyle>
            <a:lvl1pPr>
              <a:defRPr sz="6000" b="1"/>
            </a:lvl1pPr>
          </a:lstStyle>
          <a:p>
            <a:pPr lvl="0"/>
            <a:r>
              <a:rPr lang="en-US" dirty="0"/>
              <a:t>Thank you.</a:t>
            </a:r>
          </a:p>
        </p:txBody>
      </p:sp>
      <p:sp>
        <p:nvSpPr>
          <p:cNvPr id="7" name="Content Placeholder 4"/>
          <p:cNvSpPr>
            <a:spLocks noGrp="1"/>
          </p:cNvSpPr>
          <p:nvPr>
            <p:ph sz="quarter" idx="11" hasCustomPrompt="1"/>
          </p:nvPr>
        </p:nvSpPr>
        <p:spPr>
          <a:xfrm>
            <a:off x="6410849" y="3597310"/>
            <a:ext cx="2381460" cy="2429752"/>
          </a:xfrm>
        </p:spPr>
        <p:txBody>
          <a:bodyPr lIns="0" tIns="0" bIns="0" anchor="b" anchorCtr="0"/>
          <a:lstStyle>
            <a:lvl1pPr algn="r">
              <a:defRPr sz="1400" b="1" baseline="0"/>
            </a:lvl1pPr>
          </a:lstStyle>
          <a:p>
            <a:pPr lvl="0"/>
            <a:r>
              <a:rPr lang="en-US" dirty="0"/>
              <a:t>Contact us:</a:t>
            </a:r>
          </a:p>
          <a:p>
            <a:pPr lvl="0"/>
            <a:r>
              <a:rPr lang="en-US" dirty="0"/>
              <a:t>t 0208 123 4567</a:t>
            </a:r>
          </a:p>
          <a:p>
            <a:pPr lvl="0"/>
            <a:r>
              <a:rPr lang="en-US" dirty="0"/>
              <a:t>e  </a:t>
            </a:r>
            <a:r>
              <a:rPr lang="en-US" dirty="0" err="1"/>
              <a:t>name@emailadress.org.uk</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Text Placeholder 16"/>
          <p:cNvSpPr>
            <a:spLocks noGrp="1"/>
          </p:cNvSpPr>
          <p:nvPr>
            <p:ph type="body" sz="quarter" idx="13" hasCustomPrompt="1"/>
          </p:nvPr>
        </p:nvSpPr>
        <p:spPr>
          <a:xfrm>
            <a:off x="345819" y="1615893"/>
            <a:ext cx="740664" cy="740664"/>
          </a:xfrm>
          <a:solidFill>
            <a:schemeClr val="accent1"/>
          </a:solidFill>
        </p:spPr>
        <p:txBody>
          <a:bodyPr anchor="ctr" anchorCtr="0"/>
          <a:lstStyle>
            <a:lvl1pPr algn="ctr">
              <a:defRPr b="0">
                <a:solidFill>
                  <a:schemeClr val="bg1"/>
                </a:solidFill>
              </a:defRPr>
            </a:lvl1pPr>
          </a:lstStyle>
          <a:p>
            <a:pPr lvl="0"/>
            <a:r>
              <a:rPr lang="en-US" dirty="0"/>
              <a:t>#</a:t>
            </a:r>
          </a:p>
        </p:txBody>
      </p:sp>
      <p:sp>
        <p:nvSpPr>
          <p:cNvPr id="19" name="Text Placeholder 18"/>
          <p:cNvSpPr>
            <a:spLocks noGrp="1"/>
          </p:cNvSpPr>
          <p:nvPr>
            <p:ph type="body" sz="quarter" idx="14"/>
          </p:nvPr>
        </p:nvSpPr>
        <p:spPr>
          <a:xfrm>
            <a:off x="1132080" y="1597421"/>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0" name="Text Placeholder 16"/>
          <p:cNvSpPr>
            <a:spLocks noGrp="1"/>
          </p:cNvSpPr>
          <p:nvPr>
            <p:ph type="body" sz="quarter" idx="15" hasCustomPrompt="1"/>
          </p:nvPr>
        </p:nvSpPr>
        <p:spPr>
          <a:xfrm>
            <a:off x="346682" y="2922936"/>
            <a:ext cx="740664" cy="740664"/>
          </a:xfrm>
          <a:solidFill>
            <a:schemeClr val="accent2"/>
          </a:solidFill>
        </p:spPr>
        <p:txBody>
          <a:bodyPr anchor="ctr" anchorCtr="0"/>
          <a:lstStyle>
            <a:lvl1pPr algn="ctr">
              <a:defRPr b="0">
                <a:solidFill>
                  <a:schemeClr val="bg1"/>
                </a:solidFill>
              </a:defRPr>
            </a:lvl1pPr>
          </a:lstStyle>
          <a:p>
            <a:pPr lvl="0"/>
            <a:r>
              <a:rPr lang="en-US" dirty="0"/>
              <a:t>#</a:t>
            </a:r>
          </a:p>
        </p:txBody>
      </p:sp>
      <p:sp>
        <p:nvSpPr>
          <p:cNvPr id="21" name="Text Placeholder 16"/>
          <p:cNvSpPr>
            <a:spLocks noGrp="1"/>
          </p:cNvSpPr>
          <p:nvPr>
            <p:ph type="body" sz="quarter" idx="16" hasCustomPrompt="1"/>
          </p:nvPr>
        </p:nvSpPr>
        <p:spPr>
          <a:xfrm>
            <a:off x="346682" y="4231129"/>
            <a:ext cx="740664" cy="740664"/>
          </a:xfrm>
          <a:solidFill>
            <a:schemeClr val="accent3"/>
          </a:solidFill>
        </p:spPr>
        <p:txBody>
          <a:bodyPr anchor="ctr" anchorCtr="0"/>
          <a:lstStyle>
            <a:lvl1pPr algn="ctr">
              <a:defRPr b="0">
                <a:solidFill>
                  <a:schemeClr val="bg1"/>
                </a:solidFill>
              </a:defRPr>
            </a:lvl1pPr>
          </a:lstStyle>
          <a:p>
            <a:pPr lvl="0"/>
            <a:r>
              <a:rPr lang="en-US" dirty="0"/>
              <a:t>#</a:t>
            </a:r>
          </a:p>
        </p:txBody>
      </p:sp>
      <p:sp>
        <p:nvSpPr>
          <p:cNvPr id="22" name="Text Placeholder 16"/>
          <p:cNvSpPr>
            <a:spLocks noGrp="1"/>
          </p:cNvSpPr>
          <p:nvPr>
            <p:ph type="body" sz="quarter" idx="17" hasCustomPrompt="1"/>
          </p:nvPr>
        </p:nvSpPr>
        <p:spPr>
          <a:xfrm>
            <a:off x="4383647" y="1597421"/>
            <a:ext cx="740664" cy="740664"/>
          </a:xfrm>
          <a:solidFill>
            <a:schemeClr val="accent4"/>
          </a:solidFill>
        </p:spPr>
        <p:txBody>
          <a:bodyPr anchor="ctr" anchorCtr="0"/>
          <a:lstStyle>
            <a:lvl1pPr algn="ctr">
              <a:defRPr b="0">
                <a:solidFill>
                  <a:schemeClr val="bg1"/>
                </a:solidFill>
              </a:defRPr>
            </a:lvl1pPr>
          </a:lstStyle>
          <a:p>
            <a:pPr lvl="0"/>
            <a:r>
              <a:rPr lang="en-US" dirty="0"/>
              <a:t>#</a:t>
            </a:r>
          </a:p>
        </p:txBody>
      </p:sp>
      <p:sp>
        <p:nvSpPr>
          <p:cNvPr id="23" name="Text Placeholder 16"/>
          <p:cNvSpPr>
            <a:spLocks noGrp="1"/>
          </p:cNvSpPr>
          <p:nvPr>
            <p:ph type="body" sz="quarter" idx="18" hasCustomPrompt="1"/>
          </p:nvPr>
        </p:nvSpPr>
        <p:spPr>
          <a:xfrm>
            <a:off x="4383647" y="2924087"/>
            <a:ext cx="740664" cy="740664"/>
          </a:xfrm>
          <a:solidFill>
            <a:schemeClr val="accent5"/>
          </a:solidFill>
        </p:spPr>
        <p:txBody>
          <a:bodyPr anchor="ctr" anchorCtr="0"/>
          <a:lstStyle>
            <a:lvl1pPr algn="ctr">
              <a:defRPr b="0">
                <a:solidFill>
                  <a:schemeClr val="bg1"/>
                </a:solidFill>
              </a:defRPr>
            </a:lvl1pPr>
          </a:lstStyle>
          <a:p>
            <a:pPr lvl="0"/>
            <a:r>
              <a:rPr lang="en-US" dirty="0"/>
              <a:t>#</a:t>
            </a:r>
          </a:p>
        </p:txBody>
      </p:sp>
      <p:sp>
        <p:nvSpPr>
          <p:cNvPr id="24" name="Text Placeholder 16"/>
          <p:cNvSpPr>
            <a:spLocks noGrp="1"/>
          </p:cNvSpPr>
          <p:nvPr>
            <p:ph type="body" sz="quarter" idx="19" hasCustomPrompt="1"/>
          </p:nvPr>
        </p:nvSpPr>
        <p:spPr>
          <a:xfrm>
            <a:off x="4383647" y="4228399"/>
            <a:ext cx="740664" cy="740664"/>
          </a:xfrm>
          <a:solidFill>
            <a:schemeClr val="accent6"/>
          </a:solidFill>
        </p:spPr>
        <p:txBody>
          <a:bodyPr anchor="ctr" anchorCtr="0"/>
          <a:lstStyle>
            <a:lvl1pPr algn="ctr">
              <a:defRPr b="0">
                <a:solidFill>
                  <a:schemeClr val="bg1"/>
                </a:solidFill>
              </a:defRPr>
            </a:lvl1pPr>
          </a:lstStyle>
          <a:p>
            <a:pPr lvl="0"/>
            <a:r>
              <a:rPr lang="en-US" dirty="0"/>
              <a:t>#</a:t>
            </a:r>
          </a:p>
        </p:txBody>
      </p:sp>
      <p:sp>
        <p:nvSpPr>
          <p:cNvPr id="25" name="Text Placeholder 18"/>
          <p:cNvSpPr>
            <a:spLocks noGrp="1"/>
          </p:cNvSpPr>
          <p:nvPr>
            <p:ph type="body" sz="quarter" idx="20"/>
          </p:nvPr>
        </p:nvSpPr>
        <p:spPr>
          <a:xfrm>
            <a:off x="1145373" y="2920206"/>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6" name="Text Placeholder 18"/>
          <p:cNvSpPr>
            <a:spLocks noGrp="1"/>
          </p:cNvSpPr>
          <p:nvPr>
            <p:ph type="body" sz="quarter" idx="21"/>
          </p:nvPr>
        </p:nvSpPr>
        <p:spPr>
          <a:xfrm>
            <a:off x="1145373" y="4229764"/>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7" name="Text Placeholder 18"/>
          <p:cNvSpPr>
            <a:spLocks noGrp="1"/>
          </p:cNvSpPr>
          <p:nvPr>
            <p:ph type="body" sz="quarter" idx="22"/>
          </p:nvPr>
        </p:nvSpPr>
        <p:spPr>
          <a:xfrm>
            <a:off x="5182811" y="1578949"/>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8" name="Text Placeholder 18"/>
          <p:cNvSpPr>
            <a:spLocks noGrp="1"/>
          </p:cNvSpPr>
          <p:nvPr>
            <p:ph type="body" sz="quarter" idx="23"/>
          </p:nvPr>
        </p:nvSpPr>
        <p:spPr>
          <a:xfrm>
            <a:off x="5182812" y="2901734"/>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29" name="Text Placeholder 18"/>
          <p:cNvSpPr>
            <a:spLocks noGrp="1"/>
          </p:cNvSpPr>
          <p:nvPr>
            <p:ph type="body" sz="quarter" idx="24"/>
          </p:nvPr>
        </p:nvSpPr>
        <p:spPr>
          <a:xfrm>
            <a:off x="5182812" y="4211292"/>
            <a:ext cx="2867884" cy="759137"/>
          </a:xfrm>
        </p:spPr>
        <p:txBody>
          <a:bodyPr anchor="ctr" anchorCtr="0"/>
          <a:lstStyle>
            <a:lvl1pPr>
              <a:defRPr sz="1400" b="0">
                <a:solidFill>
                  <a:schemeClr val="tx2"/>
                </a:solidFill>
              </a:defRPr>
            </a:lvl1pPr>
          </a:lstStyle>
          <a:p>
            <a:pPr lvl="0"/>
            <a:r>
              <a:rPr lang="en-US"/>
              <a:t>Click to edit Master text styles</a:t>
            </a:r>
          </a:p>
        </p:txBody>
      </p:sp>
      <p:sp>
        <p:nvSpPr>
          <p:cNvPr id="18" name="Slide Number Placeholder 5"/>
          <p:cNvSpPr txBox="1">
            <a:spLocks/>
          </p:cNvSpPr>
          <p:nvPr userDrawn="1"/>
        </p:nvSpPr>
        <p:spPr>
          <a:xfrm>
            <a:off x="8253618" y="6389668"/>
            <a:ext cx="682564" cy="317116"/>
          </a:xfrm>
          <a:prstGeom prst="rect">
            <a:avLst/>
          </a:prstGeom>
          <a:noFill/>
        </p:spPr>
        <p:txBody>
          <a:bodyPr/>
          <a:lstStyle>
            <a:defPPr>
              <a:defRPr lang="en-US"/>
            </a:defPPr>
            <a:lvl1pPr marL="0" algn="r"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AE0398-C5D1-4C23-8BB8-6DF786637BD0}" type="slidenum">
              <a:rPr lang="en-US" sz="1600" smtClean="0"/>
              <a:pPr/>
              <a:t>‹#›</a:t>
            </a:fld>
            <a:endParaRPr lang="en-US" sz="1600" dirty="0"/>
          </a:p>
        </p:txBody>
      </p:sp>
      <p:sp>
        <p:nvSpPr>
          <p:cNvPr id="30"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extLst>
      <p:ext uri="{BB962C8B-B14F-4D97-AF65-F5344CB8AC3E}">
        <p14:creationId xmlns:p14="http://schemas.microsoft.com/office/powerpoint/2010/main" val="369700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 Red">
    <p:bg>
      <p:bgRef idx="1001">
        <a:schemeClr val="bg2"/>
      </p:bgRef>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extLst>
      <p:ext uri="{BB962C8B-B14F-4D97-AF65-F5344CB8AC3E}">
        <p14:creationId xmlns:p14="http://schemas.microsoft.com/office/powerpoint/2010/main" val="70084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Gre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 Cor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48574" y="2168831"/>
            <a:ext cx="7356483" cy="1800519"/>
          </a:xfrm>
        </p:spPr>
        <p:txBody>
          <a:bodyPr anchor="t" anchorCtr="0">
            <a:normAutofit/>
          </a:bodyPr>
          <a:lstStyle>
            <a:lvl1pPr algn="l">
              <a:lnSpc>
                <a:spcPct val="83000"/>
              </a:lnSpc>
              <a:defRPr kumimoji="0" lang="en-US" sz="6000" b="1" i="0" u="none" strike="noStrike" kern="0" cap="none" spc="0" normalizeH="0" baseline="0" dirty="0">
                <a:ln>
                  <a:noFill/>
                </a:ln>
                <a:solidFill>
                  <a:schemeClr val="tx2"/>
                </a:solidFill>
                <a:effectLst/>
                <a:uLnTx/>
                <a:uFillTx/>
                <a:latin typeface="Calibri Regular" charset="0"/>
                <a:ea typeface="+mj-ea"/>
                <a:cs typeface="Calibri Regular" charset="0"/>
              </a:defRPr>
            </a:lvl1pPr>
          </a:lstStyle>
          <a:p>
            <a:r>
              <a:rPr lang="en-US" dirty="0"/>
              <a:t>Section break</a:t>
            </a:r>
          </a:p>
        </p:txBody>
      </p:sp>
      <p:sp>
        <p:nvSpPr>
          <p:cNvPr id="6"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7"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1"/>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8"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9"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1"/>
                </a:solidFill>
              </a:defRPr>
            </a:lvl1pPr>
          </a:lstStyle>
          <a:p>
            <a:r>
              <a:rPr lang="en-US" dirty="0"/>
              <a:t>Presentation title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3" name="Text Placeholder 2"/>
          <p:cNvSpPr>
            <a:spLocks noGrp="1"/>
          </p:cNvSpPr>
          <p:nvPr>
            <p:ph type="body" idx="1"/>
          </p:nvPr>
        </p:nvSpPr>
        <p:spPr>
          <a:xfrm>
            <a:off x="269083" y="1202635"/>
            <a:ext cx="8020904" cy="497432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Placeholder 1"/>
          <p:cNvSpPr>
            <a:spLocks noGrp="1"/>
          </p:cNvSpPr>
          <p:nvPr>
            <p:ph type="title"/>
          </p:nvPr>
        </p:nvSpPr>
        <p:spPr>
          <a:xfrm>
            <a:off x="269081" y="327130"/>
            <a:ext cx="8528555" cy="363799"/>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21"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9"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2"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dirty="0"/>
              <a:t>Presentation title</a:t>
            </a:r>
          </a:p>
        </p:txBody>
      </p:sp>
    </p:spTree>
    <p:extLst>
      <p:ext uri="{BB962C8B-B14F-4D97-AF65-F5344CB8AC3E}">
        <p14:creationId xmlns:p14="http://schemas.microsoft.com/office/powerpoint/2010/main" val="1576804118"/>
      </p:ext>
    </p:extLst>
  </p:cSld>
  <p:clrMap bg1="lt1" tx1="dk1" bg2="lt2" tx2="dk2" accent1="accent1" accent2="accent2" accent3="accent3" accent4="accent4" accent5="accent5" accent6="accent6" hlink="hlink" folHlink="folHlink"/>
  <p:sldLayoutIdLst>
    <p:sldLayoutId id="2147483891" r:id="rId1"/>
    <p:sldLayoutId id="2147483881" r:id="rId2"/>
    <p:sldLayoutId id="2147483882" r:id="rId3"/>
    <p:sldLayoutId id="2147483883" r:id="rId4"/>
    <p:sldLayoutId id="2147483892" r:id="rId5"/>
    <p:sldLayoutId id="2147483894" r:id="rId6"/>
    <p:sldLayoutId id="2147483895" r:id="rId7"/>
    <p:sldLayoutId id="2147483896" r:id="rId8"/>
    <p:sldLayoutId id="2147483897" r:id="rId9"/>
    <p:sldLayoutId id="2147483884" r:id="rId10"/>
    <p:sldLayoutId id="2147483885" r:id="rId11"/>
    <p:sldLayoutId id="2147483898" r:id="rId12"/>
    <p:sldLayoutId id="2147483886" r:id="rId13"/>
    <p:sldLayoutId id="2147483887" r:id="rId14"/>
    <p:sldLayoutId id="2147483888" r:id="rId15"/>
    <p:sldLayoutId id="2147483899" r:id="rId16"/>
    <p:sldLayoutId id="2147483889" r:id="rId17"/>
    <p:sldLayoutId id="2147483893" r:id="rId18"/>
    <p:sldLayoutId id="214748389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000" b="1" i="0" kern="1200" cap="none" baseline="0">
          <a:solidFill>
            <a:schemeClr val="tx2"/>
          </a:solidFill>
          <a:latin typeface="+mj-lt"/>
          <a:ea typeface="+mj-ea"/>
          <a:cs typeface="Calibri Regular" charset="0"/>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00" b="1" i="0" kern="1200">
          <a:solidFill>
            <a:schemeClr val="tx2"/>
          </a:solidFill>
          <a:latin typeface="Calibri Regular" charset="0"/>
          <a:ea typeface="+mn-ea"/>
          <a:cs typeface="Calibri Regular"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i="0" kern="1200">
          <a:solidFill>
            <a:schemeClr val="accent2"/>
          </a:solidFill>
          <a:latin typeface="Calibri Regular" charset="0"/>
          <a:ea typeface="+mn-ea"/>
          <a:cs typeface="Calibri Regular" charset="0"/>
        </a:defRPr>
      </a:lvl2pPr>
      <a:lvl3pPr marL="0" indent="0" algn="l" defTabSz="685800" rtl="0" eaLnBrk="1" latinLnBrk="0" hangingPunct="1">
        <a:lnSpc>
          <a:spcPct val="120000"/>
        </a:lnSpc>
        <a:spcBef>
          <a:spcPts val="450"/>
        </a:spcBef>
        <a:spcAft>
          <a:spcPts val="0"/>
        </a:spcAft>
        <a:buClr>
          <a:schemeClr val="tx2"/>
        </a:buClr>
        <a:buFont typeface="+mj-lt"/>
        <a:buNone/>
        <a:defRPr sz="1400" b="0" i="0" kern="1200">
          <a:solidFill>
            <a:schemeClr val="accent2"/>
          </a:solidFill>
          <a:latin typeface="Calibri Regular" charset="0"/>
          <a:ea typeface="+mn-ea"/>
          <a:cs typeface="Calibri Regular" charset="0"/>
        </a:defRPr>
      </a:lvl3pPr>
      <a:lvl4pPr marL="175022" indent="-175022" algn="l" defTabSz="685800" rtl="0" eaLnBrk="1" latinLnBrk="0" hangingPunct="1">
        <a:lnSpc>
          <a:spcPct val="120000"/>
        </a:lnSpc>
        <a:spcBef>
          <a:spcPts val="450"/>
        </a:spcBef>
        <a:spcAft>
          <a:spcPts val="0"/>
        </a:spcAft>
        <a:buFont typeface=".HelveticaNeueDeskInterface-Regular" charset="-120"/>
        <a:buChar char="–"/>
        <a:defRPr sz="1400" b="0" i="0" kern="1200">
          <a:solidFill>
            <a:schemeClr val="accent2"/>
          </a:solidFill>
          <a:latin typeface="Calibri Regular" charset="0"/>
          <a:ea typeface="+mn-ea"/>
          <a:cs typeface="Calibri Regular" charset="0"/>
        </a:defRPr>
      </a:lvl4pPr>
      <a:lvl5pPr marL="388144" indent="-175022" algn="l" defTabSz="685800" rtl="0" eaLnBrk="1" latinLnBrk="0" hangingPunct="1">
        <a:lnSpc>
          <a:spcPct val="120000"/>
        </a:lnSpc>
        <a:spcBef>
          <a:spcPts val="450"/>
        </a:spcBef>
        <a:spcAft>
          <a:spcPts val="300"/>
        </a:spcAft>
        <a:buFont typeface="Helvetica" charset="0"/>
        <a:buChar char="–"/>
        <a:defRPr sz="1400" b="0" i="0" kern="1200">
          <a:solidFill>
            <a:schemeClr val="accent2"/>
          </a:solidFill>
          <a:latin typeface="Calibri Regular" charset="0"/>
          <a:ea typeface="+mn-ea"/>
          <a:cs typeface="Calibri Regular"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253618" y="6389668"/>
            <a:ext cx="682564" cy="317116"/>
          </a:xfrm>
          <a:prstGeom prst="rect">
            <a:avLst/>
          </a:prstGeom>
          <a:noFill/>
        </p:spPr>
        <p:txBody>
          <a:bodyPr/>
          <a:lstStyle>
            <a:lvl1pPr algn="r">
              <a:defRPr sz="1600">
                <a:solidFill>
                  <a:schemeClr val="tx2"/>
                </a:solidFill>
              </a:defRPr>
            </a:lvl1pPr>
          </a:lstStyle>
          <a:p>
            <a:fld id="{69AE0398-C5D1-4C23-8BB8-6DF786637BD0}" type="slidenum">
              <a:rPr lang="en-US" smtClean="0"/>
              <a:pPr/>
              <a:t>‹#›</a:t>
            </a:fld>
            <a:endParaRPr lang="en-US" dirty="0"/>
          </a:p>
        </p:txBody>
      </p:sp>
      <p:sp>
        <p:nvSpPr>
          <p:cNvPr id="3" name="Text Placeholder 2"/>
          <p:cNvSpPr>
            <a:spLocks noGrp="1"/>
          </p:cNvSpPr>
          <p:nvPr>
            <p:ph type="body" idx="1"/>
          </p:nvPr>
        </p:nvSpPr>
        <p:spPr>
          <a:xfrm>
            <a:off x="269083" y="1202635"/>
            <a:ext cx="8020904" cy="497432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269081" y="327130"/>
            <a:ext cx="8528555" cy="363799"/>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21" name="object 19"/>
          <p:cNvSpPr/>
          <p:nvPr/>
        </p:nvSpPr>
        <p:spPr>
          <a:xfrm flipV="1">
            <a:off x="356756" y="6343949"/>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9" name="object 19"/>
          <p:cNvSpPr/>
          <p:nvPr/>
        </p:nvSpPr>
        <p:spPr>
          <a:xfrm flipV="1">
            <a:off x="356756" y="774422"/>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2" name="Footer Placeholder 1"/>
          <p:cNvSpPr>
            <a:spLocks noGrp="1"/>
          </p:cNvSpPr>
          <p:nvPr>
            <p:ph type="ftr" sz="quarter" idx="3"/>
          </p:nvPr>
        </p:nvSpPr>
        <p:spPr>
          <a:xfrm>
            <a:off x="269081" y="6356350"/>
            <a:ext cx="3086100" cy="365125"/>
          </a:xfrm>
          <a:prstGeom prst="rect">
            <a:avLst/>
          </a:prstGeom>
        </p:spPr>
        <p:txBody>
          <a:bodyPr vert="horz" lIns="91440" tIns="45720" rIns="91440" bIns="45720" rtlCol="0" anchor="ctr"/>
          <a:lstStyle>
            <a:lvl1pPr algn="l">
              <a:defRPr sz="1200">
                <a:solidFill>
                  <a:schemeClr val="tx2"/>
                </a:solidFill>
              </a:defRPr>
            </a:lvl1pPr>
          </a:lstStyle>
          <a:p>
            <a:r>
              <a:rPr lang="en-US"/>
              <a:t>Presentation title</a:t>
            </a:r>
            <a:endParaRPr lang="en-US" dirty="0"/>
          </a:p>
        </p:txBody>
      </p:sp>
      <p:sp>
        <p:nvSpPr>
          <p:cNvPr id="8" name="object 19"/>
          <p:cNvSpPr/>
          <p:nvPr userDrawn="1"/>
        </p:nvSpPr>
        <p:spPr>
          <a:xfrm flipV="1">
            <a:off x="356756" y="6343949"/>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
        <p:nvSpPr>
          <p:cNvPr id="11" name="object 19"/>
          <p:cNvSpPr/>
          <p:nvPr userDrawn="1"/>
        </p:nvSpPr>
        <p:spPr>
          <a:xfrm flipV="1">
            <a:off x="356756" y="774422"/>
            <a:ext cx="8454736" cy="45719"/>
          </a:xfrm>
          <a:custGeom>
            <a:avLst/>
            <a:gdLst/>
            <a:ahLst/>
            <a:cxnLst/>
            <a:rect l="l" t="t" r="r" b="b"/>
            <a:pathLst>
              <a:path w="11277600">
                <a:moveTo>
                  <a:pt x="0" y="0"/>
                </a:moveTo>
                <a:lnTo>
                  <a:pt x="11277600" y="0"/>
                </a:lnTo>
              </a:path>
            </a:pathLst>
          </a:custGeom>
          <a:ln w="12700">
            <a:solidFill>
              <a:schemeClr val="tx2"/>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915438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000" b="1" i="0" kern="1200" cap="none" baseline="0">
          <a:solidFill>
            <a:schemeClr val="tx2"/>
          </a:solidFill>
          <a:latin typeface="+mj-lt"/>
          <a:ea typeface="+mj-ea"/>
          <a:cs typeface="Calibri Regular" charset="0"/>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00" b="1" i="0" kern="1200">
          <a:solidFill>
            <a:schemeClr val="tx2"/>
          </a:solidFill>
          <a:latin typeface="Calibri Regular" charset="0"/>
          <a:ea typeface="+mn-ea"/>
          <a:cs typeface="Calibri Regular"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b="0" i="0" kern="1200">
          <a:solidFill>
            <a:schemeClr val="accent2"/>
          </a:solidFill>
          <a:latin typeface="Calibri Regular" charset="0"/>
          <a:ea typeface="+mn-ea"/>
          <a:cs typeface="Calibri Regular" charset="0"/>
        </a:defRPr>
      </a:lvl2pPr>
      <a:lvl3pPr marL="0" indent="0" algn="l" defTabSz="685800" rtl="0" eaLnBrk="1" latinLnBrk="0" hangingPunct="1">
        <a:lnSpc>
          <a:spcPct val="120000"/>
        </a:lnSpc>
        <a:spcBef>
          <a:spcPts val="450"/>
        </a:spcBef>
        <a:spcAft>
          <a:spcPts val="0"/>
        </a:spcAft>
        <a:buClr>
          <a:schemeClr val="tx2"/>
        </a:buClr>
        <a:buFont typeface="+mj-lt"/>
        <a:buNone/>
        <a:defRPr sz="1400" b="0" i="0" kern="1200">
          <a:solidFill>
            <a:schemeClr val="accent2"/>
          </a:solidFill>
          <a:latin typeface="Calibri Regular" charset="0"/>
          <a:ea typeface="+mn-ea"/>
          <a:cs typeface="Calibri Regular" charset="0"/>
        </a:defRPr>
      </a:lvl3pPr>
      <a:lvl4pPr marL="175022" indent="-175022" algn="l" defTabSz="685800" rtl="0" eaLnBrk="1" latinLnBrk="0" hangingPunct="1">
        <a:lnSpc>
          <a:spcPct val="120000"/>
        </a:lnSpc>
        <a:spcBef>
          <a:spcPts val="450"/>
        </a:spcBef>
        <a:spcAft>
          <a:spcPts val="0"/>
        </a:spcAft>
        <a:buFont typeface=".HelveticaNeueDeskInterface-Regular" charset="-120"/>
        <a:buChar char="–"/>
        <a:defRPr sz="1400" b="0" i="0" kern="1200">
          <a:solidFill>
            <a:schemeClr val="accent2"/>
          </a:solidFill>
          <a:latin typeface="Calibri Regular" charset="0"/>
          <a:ea typeface="+mn-ea"/>
          <a:cs typeface="Calibri Regular" charset="0"/>
        </a:defRPr>
      </a:lvl4pPr>
      <a:lvl5pPr marL="388144" indent="-175022" algn="l" defTabSz="685800" rtl="0" eaLnBrk="1" latinLnBrk="0" hangingPunct="1">
        <a:lnSpc>
          <a:spcPct val="120000"/>
        </a:lnSpc>
        <a:spcBef>
          <a:spcPts val="450"/>
        </a:spcBef>
        <a:spcAft>
          <a:spcPts val="300"/>
        </a:spcAft>
        <a:buFont typeface="Helvetica" charset="0"/>
        <a:buChar char="–"/>
        <a:defRPr sz="1400" b="0" i="0" kern="1200">
          <a:solidFill>
            <a:schemeClr val="accent2"/>
          </a:solidFill>
          <a:latin typeface="Calibri Regular" charset="0"/>
          <a:ea typeface="+mn-ea"/>
          <a:cs typeface="Calibri Regular"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AF9Rjki0DE"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Module 2</a:t>
            </a:r>
          </a:p>
        </p:txBody>
      </p:sp>
      <p:sp>
        <p:nvSpPr>
          <p:cNvPr id="3" name="Title 2"/>
          <p:cNvSpPr>
            <a:spLocks noGrp="1"/>
          </p:cNvSpPr>
          <p:nvPr>
            <p:ph type="ctrTitle"/>
          </p:nvPr>
        </p:nvSpPr>
        <p:spPr>
          <a:xfrm>
            <a:off x="406995" y="1683505"/>
            <a:ext cx="8737005" cy="1800519"/>
          </a:xfrm>
        </p:spPr>
        <p:txBody>
          <a:bodyPr>
            <a:normAutofit fontScale="90000"/>
          </a:bodyPr>
          <a:lstStyle/>
          <a:p>
            <a:r>
              <a:rPr lang="en-US" dirty="0"/>
              <a:t/>
            </a:r>
            <a:br>
              <a:rPr lang="en-US" dirty="0"/>
            </a:br>
            <a:r>
              <a:rPr lang="en-US" dirty="0"/>
              <a:t/>
            </a:r>
            <a:br>
              <a:rPr lang="en-US" dirty="0"/>
            </a:br>
            <a:r>
              <a:rPr lang="en-US" sz="5600" dirty="0"/>
              <a:t>Gender Based Violence (GBV) </a:t>
            </a:r>
          </a:p>
        </p:txBody>
      </p:sp>
      <p:sp>
        <p:nvSpPr>
          <p:cNvPr id="4" name="Content Placeholder 3"/>
          <p:cNvSpPr>
            <a:spLocks noGrp="1"/>
          </p:cNvSpPr>
          <p:nvPr>
            <p:ph sz="quarter" idx="10"/>
          </p:nvPr>
        </p:nvSpPr>
        <p:spPr/>
        <p:txBody>
          <a:bodyPr/>
          <a:lstStyle/>
          <a:p>
            <a:r>
              <a:rPr lang="en-US" dirty="0"/>
              <a:t>Gender-Based Violence</a:t>
            </a:r>
          </a:p>
        </p:txBody>
      </p:sp>
    </p:spTree>
    <p:extLst>
      <p:ext uri="{BB962C8B-B14F-4D97-AF65-F5344CB8AC3E}">
        <p14:creationId xmlns:p14="http://schemas.microsoft.com/office/powerpoint/2010/main" val="146816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39A6-6CD9-4F0D-BD59-A69354EFD4E1}"/>
              </a:ext>
            </a:extLst>
          </p:cNvPr>
          <p:cNvSpPr>
            <a:spLocks noGrp="1"/>
          </p:cNvSpPr>
          <p:nvPr>
            <p:ph type="title"/>
          </p:nvPr>
        </p:nvSpPr>
        <p:spPr/>
        <p:txBody>
          <a:bodyPr/>
          <a:lstStyle/>
          <a:p>
            <a:r>
              <a:rPr lang="en-GB" dirty="0"/>
              <a:t>LEARNING ACTIVITY 2.1 </a:t>
            </a:r>
          </a:p>
        </p:txBody>
      </p:sp>
      <p:sp>
        <p:nvSpPr>
          <p:cNvPr id="3" name="Content Placeholder 2">
            <a:extLst>
              <a:ext uri="{FF2B5EF4-FFF2-40B4-BE49-F238E27FC236}">
                <a16:creationId xmlns:a16="http://schemas.microsoft.com/office/drawing/2014/main" id="{EB0C69AA-340F-4597-9B78-45DB2356DFEF}"/>
              </a:ext>
            </a:extLst>
          </p:cNvPr>
          <p:cNvSpPr>
            <a:spLocks noGrp="1"/>
          </p:cNvSpPr>
          <p:nvPr>
            <p:ph idx="1"/>
          </p:nvPr>
        </p:nvSpPr>
        <p:spPr/>
        <p:txBody>
          <a:bodyPr/>
          <a:lstStyle/>
          <a:p>
            <a:pPr marL="90488" marR="0" lvl="0" indent="-90488"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altLang="en-US" sz="2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GBV Video:</a:t>
            </a:r>
          </a:p>
          <a:p>
            <a:pPr marL="90488" marR="0" lvl="0" indent="-90488"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GB" altLang="en-US" sz="2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90488" marR="0" lvl="0" indent="-90488" algn="l" defTabSz="914400" rtl="0" eaLnBrk="1" fontAlgn="base"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GB" altLang="en-US" sz="2800" b="0" i="0" u="none" strike="noStrike" kern="1200" cap="none" spc="0" normalizeH="0" baseline="0" noProof="0" dirty="0">
                <a:ln>
                  <a:noFill/>
                </a:ln>
                <a:solidFill>
                  <a:srgbClr val="404040"/>
                </a:solidFill>
                <a:effectLst/>
                <a:uLnTx/>
                <a:uFillTx/>
                <a:latin typeface="Calibri" panose="020F0502020204030204"/>
                <a:ea typeface="+mn-ea"/>
                <a:cs typeface="+mn-cs"/>
                <a:hlinkClick r:id="rId3"/>
              </a:rPr>
              <a:t>https://www.youtube.com/watch?v=3AF9Rjki0DE</a:t>
            </a:r>
            <a:r>
              <a:rPr kumimoji="0" lang="en-GB" altLang="en-US" sz="2800" b="0" i="0" u="none" strike="noStrike" kern="1200" cap="none" spc="0" normalizeH="0" baseline="0" noProof="0" dirty="0">
                <a:ln>
                  <a:noFill/>
                </a:ln>
                <a:solidFill>
                  <a:srgbClr val="404040"/>
                </a:solidFill>
                <a:effectLst/>
                <a:uLnTx/>
                <a:uFillTx/>
                <a:latin typeface="Calibri" panose="020F0502020204030204"/>
                <a:ea typeface="+mn-ea"/>
                <a:cs typeface="+mn-cs"/>
              </a:rPr>
              <a:t> </a:t>
            </a:r>
          </a:p>
          <a:p>
            <a:endParaRPr lang="en-GB" dirty="0"/>
          </a:p>
        </p:txBody>
      </p:sp>
      <p:sp>
        <p:nvSpPr>
          <p:cNvPr id="4" name="Footer Placeholder 3">
            <a:extLst>
              <a:ext uri="{FF2B5EF4-FFF2-40B4-BE49-F238E27FC236}">
                <a16:creationId xmlns:a16="http://schemas.microsoft.com/office/drawing/2014/main" id="{8B612002-45BC-4824-9FE0-A82EA8156FA7}"/>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38401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98EB-33BF-4F87-8397-1FC0BB790E8E}"/>
              </a:ext>
            </a:extLst>
          </p:cNvPr>
          <p:cNvSpPr>
            <a:spLocks noGrp="1"/>
          </p:cNvSpPr>
          <p:nvPr>
            <p:ph type="title"/>
          </p:nvPr>
        </p:nvSpPr>
        <p:spPr/>
        <p:txBody>
          <a:bodyPr/>
          <a:lstStyle/>
          <a:p>
            <a:r>
              <a:rPr lang="en-GB" dirty="0"/>
              <a:t>GBV STATISTICS </a:t>
            </a:r>
          </a:p>
        </p:txBody>
      </p:sp>
      <p:sp>
        <p:nvSpPr>
          <p:cNvPr id="3" name="Content Placeholder 2">
            <a:extLst>
              <a:ext uri="{FF2B5EF4-FFF2-40B4-BE49-F238E27FC236}">
                <a16:creationId xmlns:a16="http://schemas.microsoft.com/office/drawing/2014/main" id="{B85D827C-13E8-491B-A650-DAEE959C3012}"/>
              </a:ext>
            </a:extLst>
          </p:cNvPr>
          <p:cNvSpPr>
            <a:spLocks noGrp="1"/>
          </p:cNvSpPr>
          <p:nvPr>
            <p:ph idx="1"/>
          </p:nvPr>
        </p:nvSpPr>
        <p:spPr/>
        <p:txBody>
          <a:bodyPr/>
          <a:lstStyle/>
          <a:p>
            <a:r>
              <a:rPr lang="en-GB" sz="2400" dirty="0"/>
              <a:t>Childhood violence </a:t>
            </a:r>
            <a:endParaRPr lang="en-GB" dirty="0"/>
          </a:p>
          <a:p>
            <a:pPr marL="342900" indent="-342900" algn="just">
              <a:buFont typeface="Arial" panose="020B0604020202020204" pitchFamily="34" charset="0"/>
              <a:buChar char="•"/>
            </a:pPr>
            <a:r>
              <a:rPr lang="en-GB" sz="2200" dirty="0">
                <a:solidFill>
                  <a:schemeClr val="tx1">
                    <a:lumMod val="50000"/>
                    <a:lumOff val="50000"/>
                  </a:schemeClr>
                </a:solidFill>
              </a:rPr>
              <a:t>45% of  girls experience physical violence</a:t>
            </a:r>
          </a:p>
          <a:p>
            <a:pPr marL="342900" indent="-342900" algn="just">
              <a:buFont typeface="Arial" panose="020B0604020202020204" pitchFamily="34" charset="0"/>
              <a:buChar char="•"/>
            </a:pPr>
            <a:r>
              <a:rPr lang="en-GB" sz="2200" dirty="0">
                <a:solidFill>
                  <a:schemeClr val="tx1">
                    <a:lumMod val="50000"/>
                    <a:lumOff val="50000"/>
                  </a:schemeClr>
                </a:solidFill>
              </a:rPr>
              <a:t> 56% of boys experience physical violence</a:t>
            </a:r>
          </a:p>
          <a:p>
            <a:pPr marL="342900" indent="-342900" algn="just">
              <a:buFont typeface="Arial" panose="020B0604020202020204" pitchFamily="34" charset="0"/>
              <a:buChar char="•"/>
            </a:pPr>
            <a:r>
              <a:rPr lang="en-GB" sz="2200" dirty="0">
                <a:solidFill>
                  <a:schemeClr val="tx1">
                    <a:lumMod val="50000"/>
                    <a:lumOff val="50000"/>
                  </a:schemeClr>
                </a:solidFill>
              </a:rPr>
              <a:t> 52% of children witness domestic violence </a:t>
            </a:r>
          </a:p>
          <a:p>
            <a:pPr marL="342900" indent="-342900" algn="just">
              <a:buFont typeface="Arial" panose="020B0604020202020204" pitchFamily="34" charset="0"/>
              <a:buChar char="•"/>
            </a:pPr>
            <a:r>
              <a:rPr lang="en-GB" sz="2200" dirty="0">
                <a:solidFill>
                  <a:schemeClr val="tx1">
                    <a:lumMod val="50000"/>
                    <a:lumOff val="50000"/>
                  </a:schemeClr>
                </a:solidFill>
              </a:rPr>
              <a:t> 16% of girls experience sexual violence  </a:t>
            </a:r>
          </a:p>
          <a:p>
            <a:pPr marL="342900" indent="-342900" algn="just">
              <a:buFont typeface="Arial" panose="020B0604020202020204" pitchFamily="34" charset="0"/>
              <a:buChar char="•"/>
            </a:pPr>
            <a:r>
              <a:rPr lang="en-GB" sz="2200" dirty="0">
                <a:solidFill>
                  <a:schemeClr val="tx1">
                    <a:lumMod val="50000"/>
                    <a:lumOff val="50000"/>
                  </a:schemeClr>
                </a:solidFill>
              </a:rPr>
              <a:t> 1 in 5 before age 13</a:t>
            </a:r>
          </a:p>
          <a:p>
            <a:pPr marL="342900" indent="-342900" algn="just">
              <a:buFont typeface="Arial" panose="020B0604020202020204" pitchFamily="34" charset="0"/>
              <a:buChar char="•"/>
            </a:pPr>
            <a:r>
              <a:rPr lang="en-GB" sz="2200" dirty="0">
                <a:solidFill>
                  <a:schemeClr val="tx1">
                    <a:lumMod val="50000"/>
                    <a:lumOff val="50000"/>
                  </a:schemeClr>
                </a:solidFill>
              </a:rPr>
              <a:t> 90% did not report or seek help </a:t>
            </a:r>
          </a:p>
          <a:p>
            <a:pPr marL="342900" indent="-342900" algn="just">
              <a:buFont typeface="Arial" panose="020B0604020202020204" pitchFamily="34" charset="0"/>
              <a:buChar char="•"/>
            </a:pPr>
            <a:r>
              <a:rPr lang="en-GB" sz="2200" dirty="0">
                <a:solidFill>
                  <a:schemeClr val="tx1">
                    <a:lumMod val="50000"/>
                    <a:lumOff val="50000"/>
                  </a:schemeClr>
                </a:solidFill>
              </a:rPr>
              <a:t> 6% of boys experience sexual violence </a:t>
            </a:r>
          </a:p>
          <a:p>
            <a:endParaRPr lang="en-GB" dirty="0"/>
          </a:p>
        </p:txBody>
      </p:sp>
      <p:sp>
        <p:nvSpPr>
          <p:cNvPr id="4" name="Footer Placeholder 3">
            <a:extLst>
              <a:ext uri="{FF2B5EF4-FFF2-40B4-BE49-F238E27FC236}">
                <a16:creationId xmlns:a16="http://schemas.microsoft.com/office/drawing/2014/main" id="{23240FC0-8E03-4D78-8B85-2AFAD75173EA}"/>
              </a:ext>
            </a:extLst>
          </p:cNvPr>
          <p:cNvSpPr>
            <a:spLocks noGrp="1"/>
          </p:cNvSpPr>
          <p:nvPr>
            <p:ph type="ftr" sz="quarter" idx="3"/>
          </p:nvPr>
        </p:nvSpPr>
        <p:spPr/>
        <p:txBody>
          <a:bodyPr/>
          <a:lstStyle/>
          <a:p>
            <a:r>
              <a:rPr lang="en-US" dirty="0"/>
              <a:t>Gender-based Violence </a:t>
            </a:r>
          </a:p>
        </p:txBody>
      </p:sp>
      <p:pic>
        <p:nvPicPr>
          <p:cNvPr id="6" name="Picture 5" descr="A picture containing text&#10;&#10;Description automatically generated">
            <a:extLst>
              <a:ext uri="{FF2B5EF4-FFF2-40B4-BE49-F238E27FC236}">
                <a16:creationId xmlns:a16="http://schemas.microsoft.com/office/drawing/2014/main" id="{1E6DBA79-0EC7-409C-AC1B-A3C8488F76D0}"/>
              </a:ext>
            </a:extLst>
          </p:cNvPr>
          <p:cNvPicPr>
            <a:picLocks noChangeAspect="1"/>
          </p:cNvPicPr>
          <p:nvPr/>
        </p:nvPicPr>
        <p:blipFill>
          <a:blip r:embed="rId3"/>
          <a:stretch>
            <a:fillRect/>
          </a:stretch>
        </p:blipFill>
        <p:spPr>
          <a:xfrm>
            <a:off x="4362774" y="4401519"/>
            <a:ext cx="5385660" cy="2692830"/>
          </a:xfrm>
          <a:prstGeom prst="rect">
            <a:avLst/>
          </a:prstGeom>
        </p:spPr>
      </p:pic>
    </p:spTree>
    <p:extLst>
      <p:ext uri="{BB962C8B-B14F-4D97-AF65-F5344CB8AC3E}">
        <p14:creationId xmlns:p14="http://schemas.microsoft.com/office/powerpoint/2010/main" val="26151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6282-6A7D-4026-B742-7911CDA40296}"/>
              </a:ext>
            </a:extLst>
          </p:cNvPr>
          <p:cNvSpPr>
            <a:spLocks noGrp="1"/>
          </p:cNvSpPr>
          <p:nvPr>
            <p:ph type="title"/>
          </p:nvPr>
        </p:nvSpPr>
        <p:spPr/>
        <p:txBody>
          <a:bodyPr/>
          <a:lstStyle/>
          <a:p>
            <a:r>
              <a:rPr lang="en-GB" sz="3200" dirty="0"/>
              <a:t>GBV STATISTICS – cont.</a:t>
            </a:r>
          </a:p>
        </p:txBody>
      </p:sp>
      <p:sp>
        <p:nvSpPr>
          <p:cNvPr id="3" name="Content Placeholder 2">
            <a:extLst>
              <a:ext uri="{FF2B5EF4-FFF2-40B4-BE49-F238E27FC236}">
                <a16:creationId xmlns:a16="http://schemas.microsoft.com/office/drawing/2014/main" id="{C11FAE6B-B30B-476D-9A52-316B5A8D206D}"/>
              </a:ext>
            </a:extLst>
          </p:cNvPr>
          <p:cNvSpPr>
            <a:spLocks noGrp="1"/>
          </p:cNvSpPr>
          <p:nvPr>
            <p:ph idx="1"/>
          </p:nvPr>
        </p:nvSpPr>
        <p:spPr/>
        <p:txBody>
          <a:bodyPr/>
          <a:lstStyle/>
          <a:p>
            <a:r>
              <a:rPr lang="en-GB" sz="2400" dirty="0"/>
              <a:t>Intimate Partner Violence </a:t>
            </a:r>
          </a:p>
          <a:p>
            <a:pPr marL="342900" indent="-342900">
              <a:buFont typeface="Arial" panose="020B0604020202020204" pitchFamily="34" charset="0"/>
              <a:buChar char="•"/>
            </a:pPr>
            <a:r>
              <a:rPr lang="en-GB" sz="2200" dirty="0">
                <a:solidFill>
                  <a:schemeClr val="tx1">
                    <a:lumMod val="50000"/>
                    <a:lumOff val="50000"/>
                  </a:schemeClr>
                </a:solidFill>
              </a:rPr>
              <a:t>38% of  women have experienced physical violence from a spouse/partner</a:t>
            </a:r>
          </a:p>
          <a:p>
            <a:pPr marL="342900" indent="-342900">
              <a:buFont typeface="Arial" panose="020B0604020202020204" pitchFamily="34" charset="0"/>
              <a:buChar char="•"/>
            </a:pPr>
            <a:r>
              <a:rPr lang="en-GB" sz="2200" dirty="0">
                <a:solidFill>
                  <a:schemeClr val="tx1">
                    <a:lumMod val="50000"/>
                    <a:lumOff val="50000"/>
                  </a:schemeClr>
                </a:solidFill>
              </a:rPr>
              <a:t> 9% of men have experienced physical violence from a spouse/partner</a:t>
            </a:r>
          </a:p>
          <a:p>
            <a:endParaRPr lang="en-GB" dirty="0"/>
          </a:p>
        </p:txBody>
      </p:sp>
      <p:sp>
        <p:nvSpPr>
          <p:cNvPr id="4" name="Footer Placeholder 3">
            <a:extLst>
              <a:ext uri="{FF2B5EF4-FFF2-40B4-BE49-F238E27FC236}">
                <a16:creationId xmlns:a16="http://schemas.microsoft.com/office/drawing/2014/main" id="{EDFAC3B7-0778-4B0E-8C80-55393FEC3222}"/>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23935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6282-6A7D-4026-B742-7911CDA40296}"/>
              </a:ext>
            </a:extLst>
          </p:cNvPr>
          <p:cNvSpPr>
            <a:spLocks noGrp="1"/>
          </p:cNvSpPr>
          <p:nvPr>
            <p:ph type="title"/>
          </p:nvPr>
        </p:nvSpPr>
        <p:spPr/>
        <p:txBody>
          <a:bodyPr/>
          <a:lstStyle/>
          <a:p>
            <a:r>
              <a:rPr lang="en-GB" sz="3200" dirty="0"/>
              <a:t>GBV STATISTICS – cont.</a:t>
            </a:r>
          </a:p>
        </p:txBody>
      </p:sp>
      <p:sp>
        <p:nvSpPr>
          <p:cNvPr id="3" name="Content Placeholder 2">
            <a:extLst>
              <a:ext uri="{FF2B5EF4-FFF2-40B4-BE49-F238E27FC236}">
                <a16:creationId xmlns:a16="http://schemas.microsoft.com/office/drawing/2014/main" id="{C11FAE6B-B30B-476D-9A52-316B5A8D206D}"/>
              </a:ext>
            </a:extLst>
          </p:cNvPr>
          <p:cNvSpPr>
            <a:spLocks noGrp="1"/>
          </p:cNvSpPr>
          <p:nvPr>
            <p:ph idx="1"/>
          </p:nvPr>
        </p:nvSpPr>
        <p:spPr/>
        <p:txBody>
          <a:bodyPr/>
          <a:lstStyle/>
          <a:p>
            <a:r>
              <a:rPr lang="en-GB" sz="2400" dirty="0"/>
              <a:t>Lifetime Prevalence </a:t>
            </a:r>
          </a:p>
          <a:p>
            <a:pPr marL="342900" indent="-342900">
              <a:buFont typeface="Arial" panose="020B0604020202020204" pitchFamily="34" charset="0"/>
              <a:buChar char="•"/>
            </a:pPr>
            <a:r>
              <a:rPr lang="en-GB" sz="2200" dirty="0">
                <a:solidFill>
                  <a:schemeClr val="tx1">
                    <a:lumMod val="50000"/>
                    <a:lumOff val="50000"/>
                  </a:schemeClr>
                </a:solidFill>
              </a:rPr>
              <a:t>38% of  women have experienced GBV</a:t>
            </a:r>
          </a:p>
          <a:p>
            <a:pPr marL="342900" indent="-342900">
              <a:buFont typeface="Arial" panose="020B0604020202020204" pitchFamily="34" charset="0"/>
              <a:buChar char="•"/>
            </a:pPr>
            <a:r>
              <a:rPr lang="en-GB" sz="2200" dirty="0">
                <a:solidFill>
                  <a:schemeClr val="tx1">
                    <a:lumMod val="50000"/>
                    <a:lumOff val="50000"/>
                  </a:schemeClr>
                </a:solidFill>
              </a:rPr>
              <a:t> 21% of men have experienced GBV</a:t>
            </a:r>
          </a:p>
          <a:p>
            <a:endParaRPr lang="en-GB" dirty="0"/>
          </a:p>
        </p:txBody>
      </p:sp>
      <p:sp>
        <p:nvSpPr>
          <p:cNvPr id="4" name="Footer Placeholder 3">
            <a:extLst>
              <a:ext uri="{FF2B5EF4-FFF2-40B4-BE49-F238E27FC236}">
                <a16:creationId xmlns:a16="http://schemas.microsoft.com/office/drawing/2014/main" id="{EDFAC3B7-0778-4B0E-8C80-55393FEC3222}"/>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34693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GBV CONTRIBUTING FACTORS</a:t>
            </a:r>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r>
              <a:rPr lang="en-GB" sz="2000" dirty="0">
                <a:solidFill>
                  <a:schemeClr val="tx1">
                    <a:lumMod val="50000"/>
                    <a:lumOff val="50000"/>
                  </a:schemeClr>
                </a:solidFill>
              </a:rPr>
              <a:t>Power imbalances between male and female, e.g. patriarchal power </a:t>
            </a:r>
          </a:p>
          <a:p>
            <a:pPr marL="342900" indent="-342900">
              <a:buFont typeface="Arial" panose="020B0604020202020204" pitchFamily="34" charset="0"/>
              <a:buChar char="•"/>
            </a:pPr>
            <a:r>
              <a:rPr lang="en-GB" sz="2000" dirty="0">
                <a:solidFill>
                  <a:schemeClr val="tx1">
                    <a:lumMod val="50000"/>
                    <a:lumOff val="50000"/>
                  </a:schemeClr>
                </a:solidFill>
              </a:rPr>
              <a:t> Decision-making</a:t>
            </a:r>
          </a:p>
          <a:p>
            <a:pPr marL="342900" indent="-342900">
              <a:buFont typeface="Arial" panose="020B0604020202020204" pitchFamily="34" charset="0"/>
              <a:buChar char="•"/>
            </a:pPr>
            <a:r>
              <a:rPr lang="en-GB" sz="2000" dirty="0">
                <a:solidFill>
                  <a:schemeClr val="tx1">
                    <a:lumMod val="50000"/>
                    <a:lumOff val="50000"/>
                  </a:schemeClr>
                </a:solidFill>
              </a:rPr>
              <a:t> Ownership of resources </a:t>
            </a:r>
          </a:p>
          <a:p>
            <a:pPr marL="342900" indent="-342900">
              <a:buFont typeface="Arial" panose="020B0604020202020204" pitchFamily="34" charset="0"/>
              <a:buChar char="•"/>
            </a:pPr>
            <a:r>
              <a:rPr lang="en-GB" sz="2000" dirty="0">
                <a:solidFill>
                  <a:schemeClr val="tx1">
                    <a:lumMod val="50000"/>
                    <a:lumOff val="50000"/>
                  </a:schemeClr>
                </a:solidFill>
              </a:rPr>
              <a:t> Value assigned to people</a:t>
            </a:r>
          </a:p>
        </p:txBody>
      </p:sp>
      <p:sp>
        <p:nvSpPr>
          <p:cNvPr id="5" name="Footer Placeholder 4"/>
          <p:cNvSpPr>
            <a:spLocks noGrp="1"/>
          </p:cNvSpPr>
          <p:nvPr>
            <p:ph type="ftr" sz="quarter" idx="3"/>
          </p:nvPr>
        </p:nvSpPr>
        <p:spPr/>
        <p:txBody>
          <a:bodyPr/>
          <a:lstStyle/>
          <a:p>
            <a:r>
              <a:rPr lang="en-US" dirty="0"/>
              <a:t>Gender-based Violence</a:t>
            </a:r>
          </a:p>
        </p:txBody>
      </p:sp>
      <p:pic>
        <p:nvPicPr>
          <p:cNvPr id="8" name="Content Placeholder 7">
            <a:extLst>
              <a:ext uri="{FF2B5EF4-FFF2-40B4-BE49-F238E27FC236}">
                <a16:creationId xmlns:a16="http://schemas.microsoft.com/office/drawing/2014/main" id="{D0426048-8792-4678-8B3E-CF0B07AD9ED4}"/>
              </a:ext>
            </a:extLst>
          </p:cNvPr>
          <p:cNvPicPr>
            <a:picLocks noGrp="1" noChangeAspect="1"/>
          </p:cNvPicPr>
          <p:nvPr>
            <p:ph idx="13"/>
          </p:nvPr>
        </p:nvPicPr>
        <p:blipFill>
          <a:blip r:embed="rId3"/>
          <a:stretch>
            <a:fillRect/>
          </a:stretch>
        </p:blipFill>
        <p:spPr>
          <a:xfrm>
            <a:off x="4814367" y="1202635"/>
            <a:ext cx="3877056" cy="4060960"/>
          </a:xfrm>
          <a:prstGeom prst="rect">
            <a:avLst/>
          </a:prstGeom>
        </p:spPr>
      </p:pic>
    </p:spTree>
    <p:extLst>
      <p:ext uri="{BB962C8B-B14F-4D97-AF65-F5344CB8AC3E}">
        <p14:creationId xmlns:p14="http://schemas.microsoft.com/office/powerpoint/2010/main" val="2067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7FD1-8438-4124-B962-C66BF8E58979}"/>
              </a:ext>
            </a:extLst>
          </p:cNvPr>
          <p:cNvSpPr>
            <a:spLocks noGrp="1"/>
          </p:cNvSpPr>
          <p:nvPr>
            <p:ph type="title"/>
          </p:nvPr>
        </p:nvSpPr>
        <p:spPr/>
        <p:txBody>
          <a:bodyPr/>
          <a:lstStyle/>
          <a:p>
            <a:r>
              <a:rPr lang="en-GB" sz="3200" dirty="0"/>
              <a:t>GBV CONTRIBUTING FACTORS</a:t>
            </a:r>
          </a:p>
        </p:txBody>
      </p:sp>
      <p:sp>
        <p:nvSpPr>
          <p:cNvPr id="3" name="Content Placeholder 2">
            <a:extLst>
              <a:ext uri="{FF2B5EF4-FFF2-40B4-BE49-F238E27FC236}">
                <a16:creationId xmlns:a16="http://schemas.microsoft.com/office/drawing/2014/main" id="{12049C99-5C02-4308-9075-0E2BE5B16E43}"/>
              </a:ext>
            </a:extLst>
          </p:cNvPr>
          <p:cNvSpPr>
            <a:spLocks noGrp="1"/>
          </p:cNvSpPr>
          <p:nvPr>
            <p:ph idx="1"/>
          </p:nvPr>
        </p:nvSpPr>
        <p:spPr/>
        <p:txBody>
          <a:bodyPr/>
          <a:lstStyle/>
          <a:p>
            <a:pPr marL="342900" indent="-342900">
              <a:buFont typeface="Arial" panose="020B0604020202020204" pitchFamily="34" charset="0"/>
              <a:buChar char="•"/>
            </a:pPr>
            <a:r>
              <a:rPr lang="en-GB" sz="2200" dirty="0">
                <a:solidFill>
                  <a:schemeClr val="tx1">
                    <a:lumMod val="50000"/>
                    <a:lumOff val="50000"/>
                  </a:schemeClr>
                </a:solidFill>
              </a:rPr>
              <a:t>Cultural norms and practices - FGM, child marriages</a:t>
            </a:r>
          </a:p>
          <a:p>
            <a:pPr marL="342900" indent="-342900">
              <a:buFont typeface="Arial" panose="020B0604020202020204" pitchFamily="34" charset="0"/>
              <a:buChar char="•"/>
            </a:pPr>
            <a:r>
              <a:rPr lang="en-GB" sz="2200" dirty="0">
                <a:solidFill>
                  <a:schemeClr val="tx1">
                    <a:lumMod val="50000"/>
                    <a:lumOff val="50000"/>
                  </a:schemeClr>
                </a:solidFill>
              </a:rPr>
              <a:t> Religious norms</a:t>
            </a:r>
          </a:p>
          <a:p>
            <a:pPr marL="342900" indent="-342900">
              <a:buFont typeface="Arial" panose="020B0604020202020204" pitchFamily="34" charset="0"/>
              <a:buChar char="•"/>
            </a:pPr>
            <a:r>
              <a:rPr lang="en-GB" sz="2200" dirty="0">
                <a:solidFill>
                  <a:schemeClr val="tx1">
                    <a:lumMod val="50000"/>
                    <a:lumOff val="50000"/>
                  </a:schemeClr>
                </a:solidFill>
              </a:rPr>
              <a:t> Social norms – family cohesion, etc</a:t>
            </a:r>
          </a:p>
          <a:p>
            <a:pPr marL="342900" indent="-342900">
              <a:buFont typeface="Arial" panose="020B0604020202020204" pitchFamily="34" charset="0"/>
              <a:buChar char="•"/>
            </a:pPr>
            <a:r>
              <a:rPr lang="en-GB" sz="2200" dirty="0">
                <a:solidFill>
                  <a:schemeClr val="tx1">
                    <a:lumMod val="50000"/>
                    <a:lumOff val="50000"/>
                  </a:schemeClr>
                </a:solidFill>
              </a:rPr>
              <a:t> Legal norms – inaccessibility of legal services</a:t>
            </a:r>
          </a:p>
          <a:p>
            <a:pPr marL="342900" indent="-342900">
              <a:buFont typeface="Arial" panose="020B0604020202020204" pitchFamily="34" charset="0"/>
              <a:buChar char="•"/>
            </a:pPr>
            <a:r>
              <a:rPr lang="en-GB" sz="2200" dirty="0">
                <a:solidFill>
                  <a:schemeClr val="tx1">
                    <a:lumMod val="50000"/>
                    <a:lumOff val="50000"/>
                  </a:schemeClr>
                </a:solidFill>
              </a:rPr>
              <a:t> individual factors – age, disability</a:t>
            </a:r>
          </a:p>
          <a:p>
            <a:pPr marL="342900" indent="-342900">
              <a:buFont typeface="Arial" panose="020B0604020202020204" pitchFamily="34" charset="0"/>
              <a:buChar char="•"/>
            </a:pPr>
            <a:r>
              <a:rPr lang="en-GB" sz="2200" dirty="0">
                <a:solidFill>
                  <a:schemeClr val="tx1">
                    <a:lumMod val="50000"/>
                    <a:lumOff val="50000"/>
                  </a:schemeClr>
                </a:solidFill>
              </a:rPr>
              <a:t> Lack of consequences for perpetrators </a:t>
            </a:r>
          </a:p>
          <a:p>
            <a:pPr marL="342900" indent="-342900">
              <a:buFont typeface="Arial" panose="020B0604020202020204" pitchFamily="34" charset="0"/>
              <a:buChar char="•"/>
            </a:pPr>
            <a:r>
              <a:rPr lang="en-GB" sz="2200" dirty="0">
                <a:solidFill>
                  <a:schemeClr val="tx1">
                    <a:lumMod val="50000"/>
                    <a:lumOff val="50000"/>
                  </a:schemeClr>
                </a:solidFill>
              </a:rPr>
              <a:t> Disasters &amp; conflict</a:t>
            </a:r>
          </a:p>
          <a:p>
            <a:endParaRPr lang="en-GB" dirty="0"/>
          </a:p>
        </p:txBody>
      </p:sp>
      <p:sp>
        <p:nvSpPr>
          <p:cNvPr id="4" name="Footer Placeholder 3">
            <a:extLst>
              <a:ext uri="{FF2B5EF4-FFF2-40B4-BE49-F238E27FC236}">
                <a16:creationId xmlns:a16="http://schemas.microsoft.com/office/drawing/2014/main" id="{25DB445B-9710-4F78-9188-5783FDE3C604}"/>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116522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a:t>FORMS OF GBV</a:t>
            </a:r>
          </a:p>
        </p:txBody>
      </p:sp>
      <p:sp>
        <p:nvSpPr>
          <p:cNvPr id="13" name="Content Placeholder 12"/>
          <p:cNvSpPr>
            <a:spLocks noGrp="1"/>
          </p:cNvSpPr>
          <p:nvPr>
            <p:ph sz="quarter" idx="14"/>
          </p:nvPr>
        </p:nvSpPr>
        <p:spPr/>
        <p:txBody>
          <a:bodyPr/>
          <a:lstStyle/>
          <a:p>
            <a:pPr marL="342900" lvl="1" indent="-342900" algn="just">
              <a:buFont typeface="Arial" panose="020B0604020202020204" pitchFamily="34" charset="0"/>
              <a:buChar char="•"/>
            </a:pPr>
            <a:r>
              <a:rPr lang="en-US" sz="2200" dirty="0"/>
              <a:t>Physical </a:t>
            </a:r>
          </a:p>
          <a:p>
            <a:pPr marL="342900" lvl="1" indent="-342900" algn="just">
              <a:buFont typeface="Arial" panose="020B0604020202020204" pitchFamily="34" charset="0"/>
              <a:buChar char="•"/>
            </a:pPr>
            <a:r>
              <a:rPr lang="en-US" sz="2200" dirty="0"/>
              <a:t> Psychological </a:t>
            </a:r>
          </a:p>
          <a:p>
            <a:pPr marL="342900" lvl="1" indent="-342900" algn="just">
              <a:buFont typeface="Arial" panose="020B0604020202020204" pitchFamily="34" charset="0"/>
              <a:buChar char="•"/>
            </a:pPr>
            <a:r>
              <a:rPr lang="en-US" sz="2200" dirty="0"/>
              <a:t> Sexual</a:t>
            </a:r>
          </a:p>
          <a:p>
            <a:pPr marL="342900" lvl="1" indent="-342900" algn="just">
              <a:buFont typeface="Arial" panose="020B0604020202020204" pitchFamily="34" charset="0"/>
              <a:buChar char="•"/>
            </a:pPr>
            <a:r>
              <a:rPr lang="en-US" sz="2200" dirty="0"/>
              <a:t> Socioeconomic</a:t>
            </a:r>
          </a:p>
        </p:txBody>
      </p:sp>
      <p:sp>
        <p:nvSpPr>
          <p:cNvPr id="5" name="Footer Placeholder 4"/>
          <p:cNvSpPr>
            <a:spLocks noGrp="1"/>
          </p:cNvSpPr>
          <p:nvPr>
            <p:ph type="ftr" sz="quarter" idx="3"/>
          </p:nvPr>
        </p:nvSpPr>
        <p:spPr/>
        <p:txBody>
          <a:bodyPr/>
          <a:lstStyle/>
          <a:p>
            <a:r>
              <a:rPr lang="en-US" dirty="0"/>
              <a:t>Gender-based Violence</a:t>
            </a:r>
          </a:p>
        </p:txBody>
      </p:sp>
      <p:pic>
        <p:nvPicPr>
          <p:cNvPr id="2" name="Picture 1">
            <a:extLst>
              <a:ext uri="{FF2B5EF4-FFF2-40B4-BE49-F238E27FC236}">
                <a16:creationId xmlns:a16="http://schemas.microsoft.com/office/drawing/2014/main" id="{4D488162-CFFA-49F0-B53D-8F8929301F90}"/>
              </a:ext>
            </a:extLst>
          </p:cNvPr>
          <p:cNvPicPr>
            <a:picLocks noChangeAspect="1"/>
          </p:cNvPicPr>
          <p:nvPr/>
        </p:nvPicPr>
        <p:blipFill>
          <a:blip r:embed="rId3"/>
          <a:stretch>
            <a:fillRect/>
          </a:stretch>
        </p:blipFill>
        <p:spPr>
          <a:xfrm>
            <a:off x="4940920" y="1344013"/>
            <a:ext cx="3560373" cy="3560373"/>
          </a:xfrm>
          <a:prstGeom prst="rect">
            <a:avLst/>
          </a:prstGeom>
        </p:spPr>
      </p:pic>
    </p:spTree>
    <p:extLst>
      <p:ext uri="{BB962C8B-B14F-4D97-AF65-F5344CB8AC3E}">
        <p14:creationId xmlns:p14="http://schemas.microsoft.com/office/powerpoint/2010/main" val="8438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a:t>EXAMPLES OF GBV</a:t>
            </a:r>
          </a:p>
        </p:txBody>
      </p:sp>
      <p:sp>
        <p:nvSpPr>
          <p:cNvPr id="13" name="Content Placeholder 12"/>
          <p:cNvSpPr>
            <a:spLocks noGrp="1"/>
          </p:cNvSpPr>
          <p:nvPr>
            <p:ph sz="quarter" idx="14"/>
          </p:nvPr>
        </p:nvSpPr>
        <p:spPr/>
        <p:txBody>
          <a:bodyPr/>
          <a:lstStyle/>
          <a:p>
            <a:pPr marL="342900" lvl="1" indent="-342900" algn="just">
              <a:buFont typeface="Arial" panose="020B0604020202020204" pitchFamily="34" charset="0"/>
              <a:buChar char="•"/>
            </a:pPr>
            <a:r>
              <a:rPr lang="en-GB" sz="2200" dirty="0"/>
              <a:t>Intimate partner violence (IPV)</a:t>
            </a:r>
          </a:p>
          <a:p>
            <a:pPr marL="342900" lvl="1" indent="-342900" algn="just">
              <a:buFont typeface="Arial" panose="020B0604020202020204" pitchFamily="34" charset="0"/>
              <a:buChar char="•"/>
            </a:pPr>
            <a:r>
              <a:rPr lang="en-GB" sz="2200" dirty="0"/>
              <a:t> Sexual assault</a:t>
            </a:r>
          </a:p>
          <a:p>
            <a:pPr marL="342900" lvl="1" indent="-342900" algn="just">
              <a:buFont typeface="Arial" panose="020B0604020202020204" pitchFamily="34" charset="0"/>
              <a:buChar char="•"/>
            </a:pPr>
            <a:r>
              <a:rPr lang="en-GB" sz="2200" dirty="0"/>
              <a:t> Child abuse</a:t>
            </a:r>
          </a:p>
          <a:p>
            <a:pPr marL="342900" lvl="1" indent="-342900" algn="just">
              <a:buFont typeface="Arial" panose="020B0604020202020204" pitchFamily="34" charset="0"/>
              <a:buChar char="•"/>
            </a:pPr>
            <a:r>
              <a:rPr lang="en-GB" sz="2200" dirty="0"/>
              <a:t> Honour crimes</a:t>
            </a:r>
          </a:p>
          <a:p>
            <a:pPr marL="342900" lvl="1" indent="-342900" algn="just">
              <a:buFont typeface="Arial" panose="020B0604020202020204" pitchFamily="34" charset="0"/>
              <a:buChar char="•"/>
            </a:pPr>
            <a:r>
              <a:rPr lang="en-GB" sz="2200" dirty="0"/>
              <a:t> FGM</a:t>
            </a:r>
          </a:p>
          <a:p>
            <a:pPr marL="342900" lvl="1" indent="-342900" algn="just">
              <a:buFont typeface="Arial" panose="020B0604020202020204" pitchFamily="34" charset="0"/>
              <a:buChar char="•"/>
            </a:pPr>
            <a:r>
              <a:rPr lang="en-GB" sz="2200" dirty="0"/>
              <a:t> Child marriages </a:t>
            </a:r>
          </a:p>
          <a:p>
            <a:pPr marL="342900" lvl="1" indent="-342900" algn="just">
              <a:buFont typeface="Arial" panose="020B0604020202020204" pitchFamily="34" charset="0"/>
              <a:buChar char="•"/>
            </a:pPr>
            <a:r>
              <a:rPr lang="en-GB" sz="2200" dirty="0"/>
              <a:t>Forced marriages </a:t>
            </a:r>
          </a:p>
          <a:p>
            <a:pPr marL="342900" lvl="1" indent="-342900" algn="just">
              <a:buFont typeface="Arial" panose="020B0604020202020204" pitchFamily="34" charset="0"/>
              <a:buChar char="•"/>
            </a:pPr>
            <a:r>
              <a:rPr lang="en-GB" sz="2200" dirty="0"/>
              <a:t> Human trafficking </a:t>
            </a:r>
          </a:p>
          <a:p>
            <a:pPr marL="342900" lvl="1" indent="-342900" algn="just">
              <a:buFont typeface="Arial" panose="020B0604020202020204" pitchFamily="34" charset="0"/>
              <a:buChar char="•"/>
            </a:pPr>
            <a:endParaRPr lang="en-US" sz="2200" dirty="0"/>
          </a:p>
        </p:txBody>
      </p:sp>
      <p:sp>
        <p:nvSpPr>
          <p:cNvPr id="5" name="Footer Placeholder 4"/>
          <p:cNvSpPr>
            <a:spLocks noGrp="1"/>
          </p:cNvSpPr>
          <p:nvPr>
            <p:ph type="ftr" sz="quarter" idx="3"/>
          </p:nvPr>
        </p:nvSpPr>
        <p:spPr/>
        <p:txBody>
          <a:bodyPr/>
          <a:lstStyle/>
          <a:p>
            <a:r>
              <a:rPr lang="en-US" dirty="0"/>
              <a:t>Gender-based Violence</a:t>
            </a:r>
          </a:p>
        </p:txBody>
      </p:sp>
      <p:pic>
        <p:nvPicPr>
          <p:cNvPr id="2" name="Picture 1">
            <a:extLst>
              <a:ext uri="{FF2B5EF4-FFF2-40B4-BE49-F238E27FC236}">
                <a16:creationId xmlns:a16="http://schemas.microsoft.com/office/drawing/2014/main" id="{4D488162-CFFA-49F0-B53D-8F8929301F90}"/>
              </a:ext>
            </a:extLst>
          </p:cNvPr>
          <p:cNvPicPr>
            <a:picLocks noChangeAspect="1"/>
          </p:cNvPicPr>
          <p:nvPr/>
        </p:nvPicPr>
        <p:blipFill>
          <a:blip r:embed="rId3"/>
          <a:stretch>
            <a:fillRect/>
          </a:stretch>
        </p:blipFill>
        <p:spPr>
          <a:xfrm>
            <a:off x="4940920" y="1344013"/>
            <a:ext cx="3560373" cy="3560373"/>
          </a:xfrm>
          <a:prstGeom prst="rect">
            <a:avLst/>
          </a:prstGeom>
        </p:spPr>
      </p:pic>
    </p:spTree>
    <p:extLst>
      <p:ext uri="{BB962C8B-B14F-4D97-AF65-F5344CB8AC3E}">
        <p14:creationId xmlns:p14="http://schemas.microsoft.com/office/powerpoint/2010/main" val="285334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a:t>LEARNING ACTIVITY</a:t>
            </a:r>
          </a:p>
        </p:txBody>
      </p:sp>
      <p:sp>
        <p:nvSpPr>
          <p:cNvPr id="13" name="Content Placeholder 12"/>
          <p:cNvSpPr>
            <a:spLocks noGrp="1"/>
          </p:cNvSpPr>
          <p:nvPr>
            <p:ph sz="quarter" idx="14"/>
          </p:nvPr>
        </p:nvSpPr>
        <p:spPr/>
        <p:txBody>
          <a:bodyPr/>
          <a:lstStyle/>
          <a:p>
            <a:pPr marL="342900" lvl="1" indent="-342900" algn="just">
              <a:buFont typeface="Arial" panose="020B0604020202020204" pitchFamily="34" charset="0"/>
              <a:buChar char="•"/>
            </a:pPr>
            <a:r>
              <a:rPr lang="en-GB" sz="2200" dirty="0"/>
              <a:t> What forms of GBV are most prevalent in your community?</a:t>
            </a:r>
          </a:p>
          <a:p>
            <a:pPr marL="342900" lvl="1" indent="-342900" algn="just">
              <a:buFont typeface="Arial" panose="020B0604020202020204" pitchFamily="34" charset="0"/>
              <a:buChar char="•"/>
            </a:pPr>
            <a:r>
              <a:rPr lang="en-GB" sz="2200" dirty="0"/>
              <a:t> Are there others that are not listed here?</a:t>
            </a:r>
          </a:p>
          <a:p>
            <a:pPr marL="342900" lvl="1" indent="-342900" algn="just">
              <a:buFont typeface="Arial" panose="020B0604020202020204" pitchFamily="34" charset="0"/>
              <a:buChar char="•"/>
            </a:pPr>
            <a:r>
              <a:rPr lang="en-GB" sz="2200" dirty="0"/>
              <a:t>What factors contribute to this prevalence? </a:t>
            </a:r>
          </a:p>
          <a:p>
            <a:pPr marL="342900" lvl="1" indent="-342900" algn="just">
              <a:buFont typeface="Arial" panose="020B0604020202020204" pitchFamily="34" charset="0"/>
              <a:buChar char="•"/>
            </a:pPr>
            <a:endParaRPr lang="en-US" sz="2200" dirty="0"/>
          </a:p>
        </p:txBody>
      </p:sp>
      <p:sp>
        <p:nvSpPr>
          <p:cNvPr id="5" name="Footer Placeholder 4"/>
          <p:cNvSpPr>
            <a:spLocks noGrp="1"/>
          </p:cNvSpPr>
          <p:nvPr>
            <p:ph type="ftr" sz="quarter" idx="3"/>
          </p:nvPr>
        </p:nvSpPr>
        <p:spPr/>
        <p:txBody>
          <a:bodyPr/>
          <a:lstStyle/>
          <a:p>
            <a:r>
              <a:rPr lang="en-US" dirty="0"/>
              <a:t>Gender-Based Violence</a:t>
            </a:r>
          </a:p>
        </p:txBody>
      </p:sp>
      <p:pic>
        <p:nvPicPr>
          <p:cNvPr id="3" name="Picture 2">
            <a:extLst>
              <a:ext uri="{FF2B5EF4-FFF2-40B4-BE49-F238E27FC236}">
                <a16:creationId xmlns:a16="http://schemas.microsoft.com/office/drawing/2014/main" id="{F806F8E4-17E1-4BC9-8DB6-2A6DEB229365}"/>
              </a:ext>
            </a:extLst>
          </p:cNvPr>
          <p:cNvPicPr>
            <a:picLocks noChangeAspect="1"/>
          </p:cNvPicPr>
          <p:nvPr/>
        </p:nvPicPr>
        <p:blipFill>
          <a:blip r:embed="rId3"/>
          <a:stretch>
            <a:fillRect/>
          </a:stretch>
        </p:blipFill>
        <p:spPr>
          <a:xfrm>
            <a:off x="5519792" y="980449"/>
            <a:ext cx="3133616" cy="3133616"/>
          </a:xfrm>
          <a:prstGeom prst="rect">
            <a:avLst/>
          </a:prstGeom>
        </p:spPr>
      </p:pic>
    </p:spTree>
    <p:extLst>
      <p:ext uri="{BB962C8B-B14F-4D97-AF65-F5344CB8AC3E}">
        <p14:creationId xmlns:p14="http://schemas.microsoft.com/office/powerpoint/2010/main" val="12131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sz="3200" dirty="0"/>
              <a:t>WHO IS AFFECTED BY GBV?</a:t>
            </a:r>
            <a:endParaRPr lang="en-US" sz="3200" dirty="0"/>
          </a:p>
        </p:txBody>
      </p:sp>
      <p:sp>
        <p:nvSpPr>
          <p:cNvPr id="13" name="Content Placeholder 12"/>
          <p:cNvSpPr>
            <a:spLocks noGrp="1"/>
          </p:cNvSpPr>
          <p:nvPr>
            <p:ph sz="quarter" idx="14"/>
          </p:nvPr>
        </p:nvSpPr>
        <p:spPr/>
        <p:txBody>
          <a:bodyPr/>
          <a:lstStyle/>
          <a:p>
            <a:pPr lvl="1" algn="just"/>
            <a:r>
              <a:rPr lang="en-GB" sz="2400" dirty="0">
                <a:solidFill>
                  <a:schemeClr val="tx2"/>
                </a:solidFill>
              </a:rPr>
              <a:t>Increased risk for: </a:t>
            </a:r>
          </a:p>
          <a:p>
            <a:pPr marL="342900" lvl="1" indent="-342900" algn="just">
              <a:buFont typeface="Arial" panose="020B0604020202020204" pitchFamily="34" charset="0"/>
              <a:buChar char="•"/>
            </a:pPr>
            <a:r>
              <a:rPr lang="en-GB" sz="2200" dirty="0"/>
              <a:t> Asylum seekers</a:t>
            </a:r>
          </a:p>
          <a:p>
            <a:pPr marL="342900" lvl="1" indent="-342900" algn="just">
              <a:buFont typeface="Arial" panose="020B0604020202020204" pitchFamily="34" charset="0"/>
              <a:buChar char="•"/>
            </a:pPr>
            <a:r>
              <a:rPr lang="en-GB" sz="2200" dirty="0"/>
              <a:t> Internally displace persons</a:t>
            </a:r>
          </a:p>
          <a:p>
            <a:pPr marL="342900" lvl="1" indent="-342900" algn="just">
              <a:buFont typeface="Arial" panose="020B0604020202020204" pitchFamily="34" charset="0"/>
              <a:buChar char="•"/>
            </a:pPr>
            <a:r>
              <a:rPr lang="en-GB" sz="2200" dirty="0"/>
              <a:t> Returnees</a:t>
            </a:r>
          </a:p>
          <a:p>
            <a:pPr marL="342900" lvl="1" indent="-342900" algn="just">
              <a:buFont typeface="Arial" panose="020B0604020202020204" pitchFamily="34" charset="0"/>
              <a:buChar char="•"/>
            </a:pPr>
            <a:r>
              <a:rPr lang="en-GB" sz="2200" dirty="0"/>
              <a:t> Refugees</a:t>
            </a:r>
          </a:p>
          <a:p>
            <a:pPr marL="342900" lvl="1" indent="-342900" algn="just">
              <a:buFont typeface="Arial" panose="020B0604020202020204" pitchFamily="34" charset="0"/>
              <a:buChar char="•"/>
            </a:pPr>
            <a:r>
              <a:rPr lang="en-GB" sz="2200" dirty="0"/>
              <a:t> Stateless persons</a:t>
            </a:r>
          </a:p>
          <a:p>
            <a:pPr marL="342900" lvl="1" indent="-342900" algn="just">
              <a:buFont typeface="Arial" panose="020B0604020202020204" pitchFamily="34" charset="0"/>
              <a:buChar char="•"/>
            </a:pPr>
            <a:r>
              <a:rPr lang="en-GB" sz="2200" dirty="0"/>
              <a:t> Individuals with disabilities  </a:t>
            </a:r>
          </a:p>
          <a:p>
            <a:pPr marL="342900" lvl="1" indent="-342900" algn="just">
              <a:buFont typeface="Arial" panose="020B0604020202020204" pitchFamily="34" charset="0"/>
              <a:buChar char="•"/>
            </a:pPr>
            <a:endParaRPr lang="en-US" sz="2200" dirty="0"/>
          </a:p>
        </p:txBody>
      </p:sp>
      <p:sp>
        <p:nvSpPr>
          <p:cNvPr id="5" name="Footer Placeholder 4"/>
          <p:cNvSpPr>
            <a:spLocks noGrp="1"/>
          </p:cNvSpPr>
          <p:nvPr>
            <p:ph type="ftr" sz="quarter" idx="3"/>
          </p:nvPr>
        </p:nvSpPr>
        <p:spPr/>
        <p:txBody>
          <a:bodyPr/>
          <a:lstStyle/>
          <a:p>
            <a:r>
              <a:rPr lang="en-US" dirty="0"/>
              <a:t>Gender-based Violence</a:t>
            </a:r>
          </a:p>
        </p:txBody>
      </p:sp>
      <p:pic>
        <p:nvPicPr>
          <p:cNvPr id="3" name="Picture 2">
            <a:extLst>
              <a:ext uri="{FF2B5EF4-FFF2-40B4-BE49-F238E27FC236}">
                <a16:creationId xmlns:a16="http://schemas.microsoft.com/office/drawing/2014/main" id="{A1159153-CF3C-4192-AA7F-4E65D40CDCAB}"/>
              </a:ext>
            </a:extLst>
          </p:cNvPr>
          <p:cNvPicPr>
            <a:picLocks noChangeAspect="1"/>
          </p:cNvPicPr>
          <p:nvPr/>
        </p:nvPicPr>
        <p:blipFill>
          <a:blip r:embed="rId3"/>
          <a:stretch>
            <a:fillRect/>
          </a:stretch>
        </p:blipFill>
        <p:spPr>
          <a:xfrm>
            <a:off x="5110553" y="1424047"/>
            <a:ext cx="3603048" cy="3596952"/>
          </a:xfrm>
          <a:prstGeom prst="rect">
            <a:avLst/>
          </a:prstGeom>
        </p:spPr>
      </p:pic>
    </p:spTree>
    <p:extLst>
      <p:ext uri="{BB962C8B-B14F-4D97-AF65-F5344CB8AC3E}">
        <p14:creationId xmlns:p14="http://schemas.microsoft.com/office/powerpoint/2010/main" val="238241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 Agenda</a:t>
            </a:r>
          </a:p>
        </p:txBody>
      </p:sp>
      <p:sp>
        <p:nvSpPr>
          <p:cNvPr id="3" name="Text Placeholder 2"/>
          <p:cNvSpPr>
            <a:spLocks noGrp="1"/>
          </p:cNvSpPr>
          <p:nvPr>
            <p:ph type="body" sz="quarter" idx="13"/>
          </p:nvPr>
        </p:nvSpPr>
        <p:spPr/>
        <p:txBody>
          <a:bodyPr/>
          <a:lstStyle/>
          <a:p>
            <a:r>
              <a:rPr lang="en-US" dirty="0"/>
              <a:t>1</a:t>
            </a:r>
          </a:p>
        </p:txBody>
      </p:sp>
      <p:sp>
        <p:nvSpPr>
          <p:cNvPr id="4" name="Text Placeholder 3"/>
          <p:cNvSpPr>
            <a:spLocks noGrp="1"/>
          </p:cNvSpPr>
          <p:nvPr>
            <p:ph type="body" sz="quarter" idx="14"/>
          </p:nvPr>
        </p:nvSpPr>
        <p:spPr/>
        <p:txBody>
          <a:bodyPr/>
          <a:lstStyle/>
          <a:p>
            <a:r>
              <a:rPr lang="en-US" dirty="0"/>
              <a:t>Learning Outcome</a:t>
            </a:r>
          </a:p>
        </p:txBody>
      </p:sp>
      <p:sp>
        <p:nvSpPr>
          <p:cNvPr id="5" name="Text Placeholder 4"/>
          <p:cNvSpPr>
            <a:spLocks noGrp="1"/>
          </p:cNvSpPr>
          <p:nvPr>
            <p:ph type="body" sz="quarter" idx="15"/>
          </p:nvPr>
        </p:nvSpPr>
        <p:spPr/>
        <p:txBody>
          <a:bodyPr/>
          <a:lstStyle/>
          <a:p>
            <a:r>
              <a:rPr lang="en-US" dirty="0"/>
              <a:t>2</a:t>
            </a:r>
          </a:p>
        </p:txBody>
      </p:sp>
      <p:sp>
        <p:nvSpPr>
          <p:cNvPr id="6" name="Text Placeholder 5"/>
          <p:cNvSpPr>
            <a:spLocks noGrp="1"/>
          </p:cNvSpPr>
          <p:nvPr>
            <p:ph type="body" sz="quarter" idx="16"/>
          </p:nvPr>
        </p:nvSpPr>
        <p:spPr/>
        <p:txBody>
          <a:bodyPr/>
          <a:lstStyle/>
          <a:p>
            <a:r>
              <a:rPr lang="en-US" dirty="0"/>
              <a:t>3</a:t>
            </a:r>
          </a:p>
        </p:txBody>
      </p:sp>
      <p:sp>
        <p:nvSpPr>
          <p:cNvPr id="7" name="Text Placeholder 6"/>
          <p:cNvSpPr>
            <a:spLocks noGrp="1"/>
          </p:cNvSpPr>
          <p:nvPr>
            <p:ph type="body" sz="quarter" idx="17"/>
          </p:nvPr>
        </p:nvSpPr>
        <p:spPr/>
        <p:txBody>
          <a:bodyPr/>
          <a:lstStyle/>
          <a:p>
            <a:r>
              <a:rPr lang="en-US" dirty="0"/>
              <a:t>4</a:t>
            </a:r>
          </a:p>
        </p:txBody>
      </p:sp>
      <p:sp>
        <p:nvSpPr>
          <p:cNvPr id="8" name="Text Placeholder 7"/>
          <p:cNvSpPr>
            <a:spLocks noGrp="1"/>
          </p:cNvSpPr>
          <p:nvPr>
            <p:ph type="body" sz="quarter" idx="18"/>
          </p:nvPr>
        </p:nvSpPr>
        <p:spPr/>
        <p:txBody>
          <a:bodyPr/>
          <a:lstStyle/>
          <a:p>
            <a:r>
              <a:rPr lang="en-US" dirty="0"/>
              <a:t>5</a:t>
            </a:r>
          </a:p>
        </p:txBody>
      </p:sp>
      <p:sp>
        <p:nvSpPr>
          <p:cNvPr id="9" name="Text Placeholder 8"/>
          <p:cNvSpPr>
            <a:spLocks noGrp="1"/>
          </p:cNvSpPr>
          <p:nvPr>
            <p:ph type="body" sz="quarter" idx="19"/>
          </p:nvPr>
        </p:nvSpPr>
        <p:spPr/>
        <p:txBody>
          <a:bodyPr/>
          <a:lstStyle/>
          <a:p>
            <a:r>
              <a:rPr lang="en-US" dirty="0"/>
              <a:t>6</a:t>
            </a:r>
          </a:p>
        </p:txBody>
      </p:sp>
      <p:sp>
        <p:nvSpPr>
          <p:cNvPr id="10" name="Text Placeholder 9"/>
          <p:cNvSpPr>
            <a:spLocks noGrp="1"/>
          </p:cNvSpPr>
          <p:nvPr>
            <p:ph type="body" sz="quarter" idx="20"/>
          </p:nvPr>
        </p:nvSpPr>
        <p:spPr/>
        <p:txBody>
          <a:bodyPr/>
          <a:lstStyle/>
          <a:p>
            <a:r>
              <a:rPr lang="en-US" dirty="0"/>
              <a:t>Definition</a:t>
            </a:r>
          </a:p>
        </p:txBody>
      </p:sp>
      <p:sp>
        <p:nvSpPr>
          <p:cNvPr id="11" name="Text Placeholder 10"/>
          <p:cNvSpPr>
            <a:spLocks noGrp="1"/>
          </p:cNvSpPr>
          <p:nvPr>
            <p:ph type="body" sz="quarter" idx="21"/>
          </p:nvPr>
        </p:nvSpPr>
        <p:spPr/>
        <p:txBody>
          <a:bodyPr/>
          <a:lstStyle/>
          <a:p>
            <a:r>
              <a:rPr lang="en-US" dirty="0"/>
              <a:t>Myths/Truths About GBV</a:t>
            </a:r>
          </a:p>
        </p:txBody>
      </p:sp>
      <p:sp>
        <p:nvSpPr>
          <p:cNvPr id="12" name="Text Placeholder 11"/>
          <p:cNvSpPr>
            <a:spLocks noGrp="1"/>
          </p:cNvSpPr>
          <p:nvPr>
            <p:ph type="body" sz="quarter" idx="22"/>
          </p:nvPr>
        </p:nvSpPr>
        <p:spPr/>
        <p:txBody>
          <a:bodyPr/>
          <a:lstStyle/>
          <a:p>
            <a:r>
              <a:rPr lang="en-US" dirty="0"/>
              <a:t>GBV Statistics</a:t>
            </a:r>
          </a:p>
        </p:txBody>
      </p:sp>
      <p:sp>
        <p:nvSpPr>
          <p:cNvPr id="13" name="Text Placeholder 12"/>
          <p:cNvSpPr>
            <a:spLocks noGrp="1"/>
          </p:cNvSpPr>
          <p:nvPr>
            <p:ph type="body" sz="quarter" idx="23"/>
          </p:nvPr>
        </p:nvSpPr>
        <p:spPr/>
        <p:txBody>
          <a:bodyPr/>
          <a:lstStyle/>
          <a:p>
            <a:r>
              <a:rPr lang="en-US" dirty="0"/>
              <a:t>GBV contributing factors and forms</a:t>
            </a:r>
          </a:p>
        </p:txBody>
      </p:sp>
      <p:sp>
        <p:nvSpPr>
          <p:cNvPr id="14" name="Text Placeholder 13"/>
          <p:cNvSpPr>
            <a:spLocks noGrp="1"/>
          </p:cNvSpPr>
          <p:nvPr>
            <p:ph type="body" sz="quarter" idx="24"/>
          </p:nvPr>
        </p:nvSpPr>
        <p:spPr/>
        <p:txBody>
          <a:bodyPr/>
          <a:lstStyle/>
          <a:p>
            <a:r>
              <a:rPr lang="en-US" dirty="0"/>
              <a:t>Impact and Interventions </a:t>
            </a:r>
          </a:p>
        </p:txBody>
      </p:sp>
      <p:sp>
        <p:nvSpPr>
          <p:cNvPr id="15" name="Footer Placeholder 14"/>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2572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D16747-D716-4062-9BCF-A481841AAE85}"/>
              </a:ext>
            </a:extLst>
          </p:cNvPr>
          <p:cNvSpPr>
            <a:spLocks noGrp="1"/>
          </p:cNvSpPr>
          <p:nvPr>
            <p:ph type="sldNum" sz="quarter" idx="4"/>
          </p:nvPr>
        </p:nvSpPr>
        <p:spPr/>
        <p:txBody>
          <a:bodyPr/>
          <a:lstStyle/>
          <a:p>
            <a:fld id="{69AE0398-C5D1-4C23-8BB8-6DF786637BD0}" type="slidenum">
              <a:rPr lang="en-US" smtClean="0"/>
              <a:pPr/>
              <a:t>20</a:t>
            </a:fld>
            <a:endParaRPr lang="en-US" dirty="0"/>
          </a:p>
        </p:txBody>
      </p:sp>
      <p:sp>
        <p:nvSpPr>
          <p:cNvPr id="4" name="Footer Placeholder 3">
            <a:extLst>
              <a:ext uri="{FF2B5EF4-FFF2-40B4-BE49-F238E27FC236}">
                <a16:creationId xmlns:a16="http://schemas.microsoft.com/office/drawing/2014/main" id="{951F1567-28DC-445A-870E-5FAC7671557F}"/>
              </a:ext>
            </a:extLst>
          </p:cNvPr>
          <p:cNvSpPr>
            <a:spLocks noGrp="1"/>
          </p:cNvSpPr>
          <p:nvPr>
            <p:ph type="ftr" sz="quarter" idx="3"/>
          </p:nvPr>
        </p:nvSpPr>
        <p:spPr>
          <a:xfrm>
            <a:off x="269081" y="6460761"/>
            <a:ext cx="3086100" cy="260714"/>
          </a:xfrm>
        </p:spPr>
        <p:txBody>
          <a:bodyPr/>
          <a:lstStyle/>
          <a:p>
            <a:r>
              <a:rPr lang="en-US" dirty="0" smtClean="0"/>
              <a:t>GBV</a:t>
            </a:r>
            <a:endParaRPr lang="en-US" dirty="0"/>
          </a:p>
        </p:txBody>
      </p:sp>
      <p:sp>
        <p:nvSpPr>
          <p:cNvPr id="5" name="Title 4">
            <a:extLst>
              <a:ext uri="{FF2B5EF4-FFF2-40B4-BE49-F238E27FC236}">
                <a16:creationId xmlns:a16="http://schemas.microsoft.com/office/drawing/2014/main" id="{52EBD44C-4C39-45EE-8321-52BB860614EB}"/>
              </a:ext>
            </a:extLst>
          </p:cNvPr>
          <p:cNvSpPr>
            <a:spLocks noGrp="1"/>
          </p:cNvSpPr>
          <p:nvPr>
            <p:ph type="ctrTitle"/>
          </p:nvPr>
        </p:nvSpPr>
        <p:spPr/>
        <p:txBody>
          <a:bodyPr/>
          <a:lstStyle/>
          <a:p>
            <a:r>
              <a:rPr lang="en-US" dirty="0"/>
              <a:t>Barriers to Safety and Impact of GBV</a:t>
            </a:r>
            <a:endParaRPr lang="en-GB" dirty="0"/>
          </a:p>
        </p:txBody>
      </p:sp>
    </p:spTree>
    <p:extLst>
      <p:ext uri="{BB962C8B-B14F-4D97-AF65-F5344CB8AC3E}">
        <p14:creationId xmlns:p14="http://schemas.microsoft.com/office/powerpoint/2010/main" val="197366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BARRIERS TO SEEKING SAFETY</a:t>
            </a:r>
          </a:p>
        </p:txBody>
      </p:sp>
      <p:sp>
        <p:nvSpPr>
          <p:cNvPr id="4" name="Content Placeholder 3"/>
          <p:cNvSpPr>
            <a:spLocks noGrp="1"/>
          </p:cNvSpPr>
          <p:nvPr>
            <p:ph sz="quarter" idx="14"/>
          </p:nvPr>
        </p:nvSpPr>
        <p:spPr/>
        <p:txBody>
          <a:bodyPr/>
          <a:lstStyle/>
          <a:p>
            <a:pPr marL="342900" lvl="1" indent="-342900" algn="just">
              <a:buFont typeface="Arial" panose="020B0604020202020204" pitchFamily="34" charset="0"/>
              <a:buChar char="•"/>
            </a:pPr>
            <a:r>
              <a:rPr lang="en-GB" sz="2200" dirty="0"/>
              <a:t>Lack of information </a:t>
            </a:r>
          </a:p>
          <a:p>
            <a:pPr marL="342900" lvl="1" indent="-342900" algn="just">
              <a:buFont typeface="Arial" panose="020B0604020202020204" pitchFamily="34" charset="0"/>
              <a:buChar char="•"/>
            </a:pPr>
            <a:r>
              <a:rPr lang="en-GB" sz="2200" dirty="0"/>
              <a:t> Fear of retaliation </a:t>
            </a:r>
          </a:p>
          <a:p>
            <a:pPr marL="342900" lvl="1" indent="-342900" algn="just">
              <a:buFont typeface="Arial" panose="020B0604020202020204" pitchFamily="34" charset="0"/>
              <a:buChar char="•"/>
            </a:pPr>
            <a:r>
              <a:rPr lang="en-GB" sz="2200" dirty="0"/>
              <a:t> Social and religious pressure</a:t>
            </a:r>
          </a:p>
          <a:p>
            <a:pPr marL="342900" lvl="1" indent="-342900" algn="just">
              <a:buFont typeface="Arial" panose="020B0604020202020204" pitchFamily="34" charset="0"/>
              <a:buChar char="•"/>
            </a:pPr>
            <a:r>
              <a:rPr lang="en-GB" sz="2200" dirty="0"/>
              <a:t> Lack of resources</a:t>
            </a:r>
          </a:p>
          <a:p>
            <a:pPr marL="342900" lvl="1" indent="-342900" algn="just">
              <a:buFont typeface="Arial" panose="020B0604020202020204" pitchFamily="34" charset="0"/>
              <a:buChar char="•"/>
            </a:pPr>
            <a:r>
              <a:rPr lang="en-GB" sz="2200" dirty="0"/>
              <a:t> Isolation </a:t>
            </a:r>
          </a:p>
          <a:p>
            <a:pPr marL="342900" lvl="1" indent="-342900" algn="just">
              <a:buFont typeface="Arial" panose="020B0604020202020204" pitchFamily="34" charset="0"/>
              <a:buChar char="•"/>
            </a:pPr>
            <a:r>
              <a:rPr lang="en-GB" sz="2200" dirty="0"/>
              <a:t> Lack of supportive systems</a:t>
            </a:r>
          </a:p>
          <a:p>
            <a:endParaRPr lang="en-US" dirty="0">
              <a:solidFill>
                <a:schemeClr val="accent2"/>
              </a:solidFill>
            </a:endParaRPr>
          </a:p>
        </p:txBody>
      </p:sp>
      <p:sp>
        <p:nvSpPr>
          <p:cNvPr id="5" name="Footer Placeholder 4"/>
          <p:cNvSpPr>
            <a:spLocks noGrp="1"/>
          </p:cNvSpPr>
          <p:nvPr>
            <p:ph type="ftr" sz="quarter" idx="3"/>
          </p:nvPr>
        </p:nvSpPr>
        <p:spPr/>
        <p:txBody>
          <a:bodyPr/>
          <a:lstStyle/>
          <a:p>
            <a:r>
              <a:rPr lang="en-US" dirty="0"/>
              <a:t>Gender-Based </a:t>
            </a:r>
            <a:r>
              <a:rPr lang="en-US" dirty="0" err="1"/>
              <a:t>VIoence</a:t>
            </a:r>
            <a:endParaRPr lang="en-US" dirty="0"/>
          </a:p>
        </p:txBody>
      </p:sp>
      <p:pic>
        <p:nvPicPr>
          <p:cNvPr id="11" name="Picture Placeholder 10">
            <a:extLst>
              <a:ext uri="{FF2B5EF4-FFF2-40B4-BE49-F238E27FC236}">
                <a16:creationId xmlns:a16="http://schemas.microsoft.com/office/drawing/2014/main" id="{74EF299D-C630-4E39-B395-A017514C6386}"/>
              </a:ext>
            </a:extLst>
          </p:cNvPr>
          <p:cNvPicPr>
            <a:picLocks noGrp="1" noChangeAspect="1"/>
          </p:cNvPicPr>
          <p:nvPr>
            <p:ph type="pic" sz="quarter" idx="16"/>
          </p:nvPr>
        </p:nvPicPr>
        <p:blipFill>
          <a:blip r:embed="rId3"/>
          <a:srcRect l="3109" r="3109"/>
          <a:stretch>
            <a:fillRect/>
          </a:stretch>
        </p:blipFill>
        <p:spPr>
          <a:xfrm>
            <a:off x="4227872" y="1291153"/>
            <a:ext cx="4442774" cy="4809737"/>
          </a:xfrm>
          <a:prstGeom prst="rect">
            <a:avLst/>
          </a:prstGeom>
        </p:spPr>
      </p:pic>
    </p:spTree>
    <p:extLst>
      <p:ext uri="{BB962C8B-B14F-4D97-AF65-F5344CB8AC3E}">
        <p14:creationId xmlns:p14="http://schemas.microsoft.com/office/powerpoint/2010/main" val="9423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E399DA-5781-4424-B25E-1E0058C920A4}"/>
              </a:ext>
            </a:extLst>
          </p:cNvPr>
          <p:cNvPicPr>
            <a:picLocks noGrp="1" noChangeAspect="1"/>
          </p:cNvPicPr>
          <p:nvPr>
            <p:ph idx="1"/>
          </p:nvPr>
        </p:nvPicPr>
        <p:blipFill>
          <a:blip r:embed="rId3"/>
          <a:stretch>
            <a:fillRect/>
          </a:stretch>
        </p:blipFill>
        <p:spPr>
          <a:xfrm>
            <a:off x="0" y="875536"/>
            <a:ext cx="9144000" cy="5665421"/>
          </a:xfrm>
          <a:prstGeom prst="rect">
            <a:avLst/>
          </a:prstGeom>
        </p:spPr>
      </p:pic>
      <p:sp>
        <p:nvSpPr>
          <p:cNvPr id="2" name="Title 1">
            <a:extLst>
              <a:ext uri="{FF2B5EF4-FFF2-40B4-BE49-F238E27FC236}">
                <a16:creationId xmlns:a16="http://schemas.microsoft.com/office/drawing/2014/main" id="{876AC3A1-D3D5-45B5-88C4-08E54239381D}"/>
              </a:ext>
            </a:extLst>
          </p:cNvPr>
          <p:cNvSpPr>
            <a:spLocks noGrp="1"/>
          </p:cNvSpPr>
          <p:nvPr>
            <p:ph type="title"/>
          </p:nvPr>
        </p:nvSpPr>
        <p:spPr/>
        <p:txBody>
          <a:bodyPr/>
          <a:lstStyle/>
          <a:p>
            <a:r>
              <a:rPr lang="en-GB" sz="3200" dirty="0"/>
              <a:t>GBV &amp; COVID-19</a:t>
            </a:r>
          </a:p>
        </p:txBody>
      </p:sp>
      <p:sp>
        <p:nvSpPr>
          <p:cNvPr id="4" name="Footer Placeholder 3">
            <a:extLst>
              <a:ext uri="{FF2B5EF4-FFF2-40B4-BE49-F238E27FC236}">
                <a16:creationId xmlns:a16="http://schemas.microsoft.com/office/drawing/2014/main" id="{C4C1D191-9CEE-482E-A137-CB4CF065046F}"/>
              </a:ext>
            </a:extLst>
          </p:cNvPr>
          <p:cNvSpPr>
            <a:spLocks noGrp="1"/>
          </p:cNvSpPr>
          <p:nvPr>
            <p:ph type="ftr" sz="quarter" idx="3"/>
          </p:nvPr>
        </p:nvSpPr>
        <p:spPr/>
        <p:txBody>
          <a:bodyPr/>
          <a:lstStyle/>
          <a:p>
            <a:r>
              <a:rPr lang="en-US" dirty="0"/>
              <a:t>Gender-based Violence</a:t>
            </a:r>
          </a:p>
        </p:txBody>
      </p:sp>
      <p:sp>
        <p:nvSpPr>
          <p:cNvPr id="7" name="TextBox 6">
            <a:extLst>
              <a:ext uri="{FF2B5EF4-FFF2-40B4-BE49-F238E27FC236}">
                <a16:creationId xmlns:a16="http://schemas.microsoft.com/office/drawing/2014/main" id="{67177AB2-F6A0-4679-84DA-4150EE41D2C6}"/>
              </a:ext>
            </a:extLst>
          </p:cNvPr>
          <p:cNvSpPr txBox="1"/>
          <p:nvPr/>
        </p:nvSpPr>
        <p:spPr>
          <a:xfrm>
            <a:off x="447040" y="1511776"/>
            <a:ext cx="5791200" cy="257903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2200" dirty="0">
                <a:solidFill>
                  <a:schemeClr val="tx2"/>
                </a:solidFill>
              </a:rPr>
              <a:t>Isolation at home not safe for survivors </a:t>
            </a:r>
          </a:p>
          <a:p>
            <a:pPr marL="285750" indent="-285750" algn="just">
              <a:lnSpc>
                <a:spcPct val="150000"/>
              </a:lnSpc>
              <a:buFont typeface="Arial" panose="020B0604020202020204" pitchFamily="34" charset="0"/>
              <a:buChar char="•"/>
            </a:pPr>
            <a:r>
              <a:rPr lang="en-GB" sz="2200" dirty="0">
                <a:solidFill>
                  <a:schemeClr val="tx2"/>
                </a:solidFill>
              </a:rPr>
              <a:t> Diminished economic resources </a:t>
            </a:r>
          </a:p>
          <a:p>
            <a:pPr marL="285750" indent="-285750" algn="just">
              <a:lnSpc>
                <a:spcPct val="150000"/>
              </a:lnSpc>
              <a:buFont typeface="Arial" panose="020B0604020202020204" pitchFamily="34" charset="0"/>
              <a:buChar char="•"/>
            </a:pPr>
            <a:r>
              <a:rPr lang="en-GB" sz="2200" dirty="0">
                <a:solidFill>
                  <a:schemeClr val="tx2"/>
                </a:solidFill>
              </a:rPr>
              <a:t> Financial frustrations can increase risk</a:t>
            </a:r>
          </a:p>
          <a:p>
            <a:pPr marL="285750" indent="-285750" algn="just">
              <a:lnSpc>
                <a:spcPct val="150000"/>
              </a:lnSpc>
              <a:buFont typeface="Arial" panose="020B0604020202020204" pitchFamily="34" charset="0"/>
              <a:buChar char="•"/>
            </a:pPr>
            <a:r>
              <a:rPr lang="en-GB" sz="2200" dirty="0">
                <a:solidFill>
                  <a:schemeClr val="tx2"/>
                </a:solidFill>
              </a:rPr>
              <a:t> Strained health care delivery systems</a:t>
            </a:r>
          </a:p>
          <a:p>
            <a:pPr marL="285750" indent="-285750" algn="just">
              <a:lnSpc>
                <a:spcPct val="150000"/>
              </a:lnSpc>
              <a:buFont typeface="Arial" panose="020B0604020202020204" pitchFamily="34" charset="0"/>
              <a:buChar char="•"/>
            </a:pPr>
            <a:r>
              <a:rPr lang="en-GB" sz="2200" dirty="0">
                <a:solidFill>
                  <a:schemeClr val="tx2"/>
                </a:solidFill>
              </a:rPr>
              <a:t> Change in social services delivery - virtual </a:t>
            </a:r>
          </a:p>
        </p:txBody>
      </p:sp>
    </p:spTree>
    <p:extLst>
      <p:ext uri="{BB962C8B-B14F-4D97-AF65-F5344CB8AC3E}">
        <p14:creationId xmlns:p14="http://schemas.microsoft.com/office/powerpoint/2010/main" val="23999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F5F-07CE-4D41-9B17-DFAD9B4B45CD}"/>
              </a:ext>
            </a:extLst>
          </p:cNvPr>
          <p:cNvSpPr>
            <a:spLocks noGrp="1"/>
          </p:cNvSpPr>
          <p:nvPr>
            <p:ph type="title"/>
          </p:nvPr>
        </p:nvSpPr>
        <p:spPr/>
        <p:txBody>
          <a:bodyPr/>
          <a:lstStyle/>
          <a:p>
            <a:r>
              <a:rPr lang="en-GB" dirty="0"/>
              <a:t>IMPACT OF GBV</a:t>
            </a:r>
          </a:p>
        </p:txBody>
      </p:sp>
      <p:sp>
        <p:nvSpPr>
          <p:cNvPr id="3" name="Content Placeholder 2">
            <a:extLst>
              <a:ext uri="{FF2B5EF4-FFF2-40B4-BE49-F238E27FC236}">
                <a16:creationId xmlns:a16="http://schemas.microsoft.com/office/drawing/2014/main" id="{446A45DE-A346-496F-B15C-CDE55E3EEC4F}"/>
              </a:ext>
            </a:extLst>
          </p:cNvPr>
          <p:cNvSpPr>
            <a:spLocks noGrp="1"/>
          </p:cNvSpPr>
          <p:nvPr>
            <p:ph idx="1"/>
          </p:nvPr>
        </p:nvSpPr>
        <p:spPr/>
        <p:txBody>
          <a:bodyPr/>
          <a:lstStyle/>
          <a:p>
            <a:r>
              <a:rPr lang="en-GB" sz="2400" dirty="0"/>
              <a:t>What is the impact of GBV in your communities?</a:t>
            </a:r>
          </a:p>
          <a:p>
            <a:endParaRPr lang="en-GB" dirty="0"/>
          </a:p>
        </p:txBody>
      </p:sp>
      <p:sp>
        <p:nvSpPr>
          <p:cNvPr id="4" name="Footer Placeholder 3">
            <a:extLst>
              <a:ext uri="{FF2B5EF4-FFF2-40B4-BE49-F238E27FC236}">
                <a16:creationId xmlns:a16="http://schemas.microsoft.com/office/drawing/2014/main" id="{B0B8F47F-BBEC-45EB-9CC3-C1570D01C73C}"/>
              </a:ext>
            </a:extLst>
          </p:cNvPr>
          <p:cNvSpPr>
            <a:spLocks noGrp="1"/>
          </p:cNvSpPr>
          <p:nvPr>
            <p:ph type="ftr" sz="quarter" idx="3"/>
          </p:nvPr>
        </p:nvSpPr>
        <p:spPr/>
        <p:txBody>
          <a:bodyPr/>
          <a:lstStyle/>
          <a:p>
            <a:r>
              <a:rPr lang="en-US" dirty="0"/>
              <a:t>Gender-Based Violence</a:t>
            </a:r>
          </a:p>
        </p:txBody>
      </p:sp>
      <p:pic>
        <p:nvPicPr>
          <p:cNvPr id="7" name="Picture 6" descr="A picture containing text&#10;&#10;Description automatically generated">
            <a:extLst>
              <a:ext uri="{FF2B5EF4-FFF2-40B4-BE49-F238E27FC236}">
                <a16:creationId xmlns:a16="http://schemas.microsoft.com/office/drawing/2014/main" id="{8B8B956C-163C-4A7C-A41F-F71553AD11F4}"/>
              </a:ext>
            </a:extLst>
          </p:cNvPr>
          <p:cNvPicPr>
            <a:picLocks noChangeAspect="1"/>
          </p:cNvPicPr>
          <p:nvPr/>
        </p:nvPicPr>
        <p:blipFill>
          <a:blip r:embed="rId3"/>
          <a:stretch>
            <a:fillRect/>
          </a:stretch>
        </p:blipFill>
        <p:spPr>
          <a:xfrm>
            <a:off x="815065" y="2541722"/>
            <a:ext cx="6171647" cy="3456122"/>
          </a:xfrm>
          <a:prstGeom prst="rect">
            <a:avLst/>
          </a:prstGeom>
        </p:spPr>
      </p:pic>
      <p:pic>
        <p:nvPicPr>
          <p:cNvPr id="5" name="Picture 4">
            <a:extLst>
              <a:ext uri="{FF2B5EF4-FFF2-40B4-BE49-F238E27FC236}">
                <a16:creationId xmlns:a16="http://schemas.microsoft.com/office/drawing/2014/main" id="{E602E5B1-1023-450E-9499-B52058D30279}"/>
              </a:ext>
            </a:extLst>
          </p:cNvPr>
          <p:cNvPicPr>
            <a:picLocks noChangeAspect="1"/>
          </p:cNvPicPr>
          <p:nvPr/>
        </p:nvPicPr>
        <p:blipFill>
          <a:blip r:embed="rId4"/>
          <a:stretch>
            <a:fillRect/>
          </a:stretch>
        </p:blipFill>
        <p:spPr>
          <a:xfrm>
            <a:off x="6068494" y="875353"/>
            <a:ext cx="3139712" cy="3133616"/>
          </a:xfrm>
          <a:prstGeom prst="rect">
            <a:avLst/>
          </a:prstGeom>
        </p:spPr>
      </p:pic>
    </p:spTree>
    <p:extLst>
      <p:ext uri="{BB962C8B-B14F-4D97-AF65-F5344CB8AC3E}">
        <p14:creationId xmlns:p14="http://schemas.microsoft.com/office/powerpoint/2010/main" val="81868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C885-61C8-449A-A538-96215916A768}"/>
              </a:ext>
            </a:extLst>
          </p:cNvPr>
          <p:cNvSpPr>
            <a:spLocks noGrp="1"/>
          </p:cNvSpPr>
          <p:nvPr>
            <p:ph type="title"/>
          </p:nvPr>
        </p:nvSpPr>
        <p:spPr/>
        <p:txBody>
          <a:bodyPr/>
          <a:lstStyle/>
          <a:p>
            <a:r>
              <a:rPr lang="en-GB" sz="3200" dirty="0"/>
              <a:t>IMPACT OF GBV</a:t>
            </a:r>
          </a:p>
        </p:txBody>
      </p:sp>
      <p:sp>
        <p:nvSpPr>
          <p:cNvPr id="3" name="Content Placeholder 2">
            <a:extLst>
              <a:ext uri="{FF2B5EF4-FFF2-40B4-BE49-F238E27FC236}">
                <a16:creationId xmlns:a16="http://schemas.microsoft.com/office/drawing/2014/main" id="{1793C4A6-BFBC-4126-9C7C-CBD640AFAB03}"/>
              </a:ext>
            </a:extLst>
          </p:cNvPr>
          <p:cNvSpPr>
            <a:spLocks noGrp="1"/>
          </p:cNvSpPr>
          <p:nvPr>
            <p:ph idx="1"/>
          </p:nvPr>
        </p:nvSpPr>
        <p:spPr/>
        <p:txBody>
          <a:bodyPr/>
          <a:lstStyle/>
          <a:p>
            <a:pPr marL="342900" indent="-342900">
              <a:buFont typeface="Arial" panose="020B0604020202020204" pitchFamily="34" charset="0"/>
              <a:buChar char="•"/>
            </a:pPr>
            <a:r>
              <a:rPr lang="en-GB" sz="2200" dirty="0">
                <a:solidFill>
                  <a:schemeClr val="tx1">
                    <a:lumMod val="50000"/>
                    <a:lumOff val="50000"/>
                  </a:schemeClr>
                </a:solidFill>
              </a:rPr>
              <a:t>Death or disfigurement</a:t>
            </a:r>
          </a:p>
          <a:p>
            <a:pPr marL="342900" indent="-342900">
              <a:buFont typeface="Arial" panose="020B0604020202020204" pitchFamily="34" charset="0"/>
              <a:buChar char="•"/>
            </a:pPr>
            <a:r>
              <a:rPr lang="en-GB" sz="2200" dirty="0">
                <a:solidFill>
                  <a:schemeClr val="tx1">
                    <a:lumMod val="50000"/>
                    <a:lumOff val="50000"/>
                  </a:schemeClr>
                </a:solidFill>
              </a:rPr>
              <a:t> Psychological trauma</a:t>
            </a:r>
          </a:p>
          <a:p>
            <a:pPr marL="342900" indent="-342900">
              <a:buFont typeface="Arial" panose="020B0604020202020204" pitchFamily="34" charset="0"/>
              <a:buChar char="•"/>
            </a:pPr>
            <a:r>
              <a:rPr lang="en-GB" sz="2200" dirty="0">
                <a:solidFill>
                  <a:schemeClr val="tx1">
                    <a:lumMod val="50000"/>
                    <a:lumOff val="50000"/>
                  </a:schemeClr>
                </a:solidFill>
              </a:rPr>
              <a:t> Infection with HIV/AIDS</a:t>
            </a:r>
          </a:p>
          <a:p>
            <a:pPr marL="342900" indent="-342900">
              <a:buFont typeface="Arial" panose="020B0604020202020204" pitchFamily="34" charset="0"/>
              <a:buChar char="•"/>
            </a:pPr>
            <a:r>
              <a:rPr lang="en-GB" sz="2200" dirty="0">
                <a:solidFill>
                  <a:schemeClr val="tx1">
                    <a:lumMod val="50000"/>
                    <a:lumOff val="50000"/>
                  </a:schemeClr>
                </a:solidFill>
              </a:rPr>
              <a:t> Unwanted pregnancies</a:t>
            </a:r>
          </a:p>
          <a:p>
            <a:pPr marL="342900" indent="-342900">
              <a:buFont typeface="Arial" panose="020B0604020202020204" pitchFamily="34" charset="0"/>
              <a:buChar char="•"/>
            </a:pPr>
            <a:r>
              <a:rPr lang="en-GB" sz="2200" dirty="0">
                <a:solidFill>
                  <a:schemeClr val="tx1">
                    <a:lumMod val="50000"/>
                    <a:lumOff val="50000"/>
                  </a:schemeClr>
                </a:solidFill>
              </a:rPr>
              <a:t> Social stigmatization and exclusion</a:t>
            </a:r>
          </a:p>
          <a:p>
            <a:pPr marL="342900" indent="-342900">
              <a:buFont typeface="Arial" panose="020B0604020202020204" pitchFamily="34" charset="0"/>
              <a:buChar char="•"/>
            </a:pPr>
            <a:r>
              <a:rPr lang="en-GB" sz="2200" dirty="0">
                <a:solidFill>
                  <a:schemeClr val="tx1">
                    <a:lumMod val="50000"/>
                    <a:lumOff val="50000"/>
                  </a:schemeClr>
                </a:solidFill>
              </a:rPr>
              <a:t> Economic deprivation</a:t>
            </a:r>
          </a:p>
          <a:p>
            <a:endParaRPr lang="en-GB" dirty="0"/>
          </a:p>
        </p:txBody>
      </p:sp>
      <p:sp>
        <p:nvSpPr>
          <p:cNvPr id="4" name="Footer Placeholder 3">
            <a:extLst>
              <a:ext uri="{FF2B5EF4-FFF2-40B4-BE49-F238E27FC236}">
                <a16:creationId xmlns:a16="http://schemas.microsoft.com/office/drawing/2014/main" id="{7CF8A17E-C3EB-477D-9797-9522C8CFF8BC}"/>
              </a:ext>
            </a:extLst>
          </p:cNvPr>
          <p:cNvSpPr>
            <a:spLocks noGrp="1"/>
          </p:cNvSpPr>
          <p:nvPr>
            <p:ph type="ftr" sz="quarter" idx="3"/>
          </p:nvPr>
        </p:nvSpPr>
        <p:spPr>
          <a:xfrm>
            <a:off x="269081" y="6371848"/>
            <a:ext cx="3086100" cy="365125"/>
          </a:xfrm>
        </p:spPr>
        <p:txBody>
          <a:bodyPr/>
          <a:lstStyle/>
          <a:p>
            <a:r>
              <a:rPr lang="en-US" dirty="0"/>
              <a:t>Gender-Based Violence </a:t>
            </a:r>
          </a:p>
        </p:txBody>
      </p:sp>
    </p:spTree>
    <p:extLst>
      <p:ext uri="{BB962C8B-B14F-4D97-AF65-F5344CB8AC3E}">
        <p14:creationId xmlns:p14="http://schemas.microsoft.com/office/powerpoint/2010/main" val="10747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9AE0398-C5D1-4C23-8BB8-6DF786637BD0}" type="slidenum">
              <a:rPr lang="en-US" smtClean="0"/>
              <a:pPr/>
              <a:t>25</a:t>
            </a:fld>
            <a:endParaRPr lang="en-US" dirty="0"/>
          </a:p>
        </p:txBody>
      </p:sp>
      <p:sp>
        <p:nvSpPr>
          <p:cNvPr id="4" name="Footer Placeholder 3"/>
          <p:cNvSpPr>
            <a:spLocks noGrp="1"/>
          </p:cNvSpPr>
          <p:nvPr>
            <p:ph type="ftr" sz="quarter" idx="3"/>
          </p:nvPr>
        </p:nvSpPr>
        <p:spPr/>
        <p:txBody>
          <a:bodyPr/>
          <a:lstStyle/>
          <a:p>
            <a:r>
              <a:rPr lang="en-US" dirty="0"/>
              <a:t>Gender-Based </a:t>
            </a:r>
            <a:r>
              <a:rPr lang="en-US" dirty="0" err="1"/>
              <a:t>VIolence</a:t>
            </a:r>
            <a:endParaRPr lang="en-US" dirty="0"/>
          </a:p>
        </p:txBody>
      </p:sp>
      <p:sp>
        <p:nvSpPr>
          <p:cNvPr id="2" name="Title 1"/>
          <p:cNvSpPr>
            <a:spLocks noGrp="1"/>
          </p:cNvSpPr>
          <p:nvPr>
            <p:ph type="ctrTitle"/>
          </p:nvPr>
        </p:nvSpPr>
        <p:spPr>
          <a:xfrm>
            <a:off x="496700" y="2186774"/>
            <a:ext cx="7356483" cy="1800519"/>
          </a:xfrm>
        </p:spPr>
        <p:txBody>
          <a:bodyPr>
            <a:noAutofit/>
          </a:bodyPr>
          <a:lstStyle/>
          <a:p>
            <a:r>
              <a:rPr lang="en-US" sz="4800" dirty="0"/>
              <a:t>GBV </a:t>
            </a:r>
            <a:r>
              <a:rPr lang="en-US" sz="4800" dirty="0" smtClean="0"/>
              <a:t>INTERVENTIONS, RESOURCES AND REFERRALS </a:t>
            </a:r>
            <a:endParaRPr lang="en-US" sz="4800" dirty="0"/>
          </a:p>
        </p:txBody>
      </p:sp>
    </p:spTree>
    <p:extLst>
      <p:ext uri="{BB962C8B-B14F-4D97-AF65-F5344CB8AC3E}">
        <p14:creationId xmlns:p14="http://schemas.microsoft.com/office/powerpoint/2010/main" val="19194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DE4-F72F-421E-AEF5-DA3FD9716AB5}"/>
              </a:ext>
            </a:extLst>
          </p:cNvPr>
          <p:cNvSpPr>
            <a:spLocks noGrp="1"/>
          </p:cNvSpPr>
          <p:nvPr>
            <p:ph type="title"/>
          </p:nvPr>
        </p:nvSpPr>
        <p:spPr/>
        <p:txBody>
          <a:bodyPr/>
          <a:lstStyle/>
          <a:p>
            <a:r>
              <a:rPr lang="en-GB" sz="3200" dirty="0"/>
              <a:t>GBV INTERVENTIONS</a:t>
            </a:r>
          </a:p>
        </p:txBody>
      </p:sp>
      <p:sp>
        <p:nvSpPr>
          <p:cNvPr id="3" name="Content Placeholder 2">
            <a:extLst>
              <a:ext uri="{FF2B5EF4-FFF2-40B4-BE49-F238E27FC236}">
                <a16:creationId xmlns:a16="http://schemas.microsoft.com/office/drawing/2014/main" id="{6172F1E6-27D5-462C-A9E9-841F62DD4948}"/>
              </a:ext>
            </a:extLst>
          </p:cNvPr>
          <p:cNvSpPr>
            <a:spLocks noGrp="1"/>
          </p:cNvSpPr>
          <p:nvPr>
            <p:ph idx="1"/>
          </p:nvPr>
        </p:nvSpPr>
        <p:spPr/>
        <p:txBody>
          <a:bodyPr/>
          <a:lstStyle/>
          <a:p>
            <a:pPr marL="342900" indent="-342900">
              <a:buFont typeface="Arial" panose="020B0604020202020204" pitchFamily="34" charset="0"/>
              <a:buChar char="•"/>
            </a:pPr>
            <a:r>
              <a:rPr lang="en-GB" sz="2200" dirty="0">
                <a:solidFill>
                  <a:schemeClr val="tx1">
                    <a:lumMod val="50000"/>
                    <a:lumOff val="50000"/>
                  </a:schemeClr>
                </a:solidFill>
              </a:rPr>
              <a:t>How do you respond to GBV in your communities?</a:t>
            </a:r>
          </a:p>
        </p:txBody>
      </p:sp>
      <p:sp>
        <p:nvSpPr>
          <p:cNvPr id="4" name="Footer Placeholder 3">
            <a:extLst>
              <a:ext uri="{FF2B5EF4-FFF2-40B4-BE49-F238E27FC236}">
                <a16:creationId xmlns:a16="http://schemas.microsoft.com/office/drawing/2014/main" id="{28680E3A-DA0D-4CB0-B4A4-24B66BB5BA93}"/>
              </a:ext>
            </a:extLst>
          </p:cNvPr>
          <p:cNvSpPr>
            <a:spLocks noGrp="1"/>
          </p:cNvSpPr>
          <p:nvPr>
            <p:ph type="ftr" sz="quarter" idx="3"/>
          </p:nvPr>
        </p:nvSpPr>
        <p:spPr/>
        <p:txBody>
          <a:bodyPr/>
          <a:lstStyle/>
          <a:p>
            <a:r>
              <a:rPr lang="en-US" dirty="0"/>
              <a:t>Gender-Based Violence </a:t>
            </a:r>
          </a:p>
        </p:txBody>
      </p:sp>
      <p:pic>
        <p:nvPicPr>
          <p:cNvPr id="5" name="Picture 4">
            <a:extLst>
              <a:ext uri="{FF2B5EF4-FFF2-40B4-BE49-F238E27FC236}">
                <a16:creationId xmlns:a16="http://schemas.microsoft.com/office/drawing/2014/main" id="{3E19F340-1D6B-414E-8D46-FA0798D38639}"/>
              </a:ext>
            </a:extLst>
          </p:cNvPr>
          <p:cNvPicPr>
            <a:picLocks noChangeAspect="1"/>
          </p:cNvPicPr>
          <p:nvPr/>
        </p:nvPicPr>
        <p:blipFill>
          <a:blip r:embed="rId3"/>
          <a:stretch>
            <a:fillRect/>
          </a:stretch>
        </p:blipFill>
        <p:spPr>
          <a:xfrm>
            <a:off x="3002144" y="1862192"/>
            <a:ext cx="3139712" cy="3133616"/>
          </a:xfrm>
          <a:prstGeom prst="rect">
            <a:avLst/>
          </a:prstGeom>
        </p:spPr>
      </p:pic>
    </p:spTree>
    <p:extLst>
      <p:ext uri="{BB962C8B-B14F-4D97-AF65-F5344CB8AC3E}">
        <p14:creationId xmlns:p14="http://schemas.microsoft.com/office/powerpoint/2010/main" val="206015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GBV INTERVENTIONS </a:t>
            </a:r>
          </a:p>
        </p:txBody>
      </p:sp>
      <p:sp>
        <p:nvSpPr>
          <p:cNvPr id="3" name="Content Placeholder 2"/>
          <p:cNvSpPr>
            <a:spLocks noGrp="1"/>
          </p:cNvSpPr>
          <p:nvPr>
            <p:ph idx="13"/>
          </p:nvPr>
        </p:nvSpPr>
        <p:spPr/>
        <p:txBody>
          <a:bodyPr/>
          <a:lstStyle/>
          <a:p>
            <a:pPr lvl="1" algn="ctr"/>
            <a:endParaRPr lang="en-GB" sz="2200" dirty="0"/>
          </a:p>
          <a:p>
            <a:pPr lvl="1" algn="ctr"/>
            <a:endParaRPr lang="en-GB" sz="2200" dirty="0"/>
          </a:p>
          <a:p>
            <a:pPr lvl="1" algn="ctr"/>
            <a:r>
              <a:rPr lang="en-GB" sz="2200" dirty="0"/>
              <a:t>Listen – ask survivor what they need</a:t>
            </a:r>
            <a:endParaRPr lang="en-US" sz="2200" dirty="0"/>
          </a:p>
        </p:txBody>
      </p:sp>
      <p:sp>
        <p:nvSpPr>
          <p:cNvPr id="4" name="Content Placeholder 3"/>
          <p:cNvSpPr>
            <a:spLocks noGrp="1"/>
          </p:cNvSpPr>
          <p:nvPr>
            <p:ph idx="14"/>
          </p:nvPr>
        </p:nvSpPr>
        <p:spPr/>
        <p:txBody>
          <a:bodyPr/>
          <a:lstStyle/>
          <a:p>
            <a:pPr lvl="1" algn="ctr"/>
            <a:endParaRPr lang="en-GB" sz="2200" dirty="0"/>
          </a:p>
          <a:p>
            <a:pPr lvl="1" algn="ctr"/>
            <a:endParaRPr lang="en-GB" sz="2200" dirty="0"/>
          </a:p>
          <a:p>
            <a:pPr lvl="1" algn="ctr"/>
            <a:r>
              <a:rPr lang="en-GB" sz="2200" dirty="0"/>
              <a:t>Link - to information and resources </a:t>
            </a:r>
            <a:endParaRPr lang="en-US" sz="2200" dirty="0"/>
          </a:p>
        </p:txBody>
      </p:sp>
      <p:sp>
        <p:nvSpPr>
          <p:cNvPr id="5" name="Content Placeholder 4"/>
          <p:cNvSpPr>
            <a:spLocks noGrp="1"/>
          </p:cNvSpPr>
          <p:nvPr>
            <p:ph sz="quarter" idx="15"/>
          </p:nvPr>
        </p:nvSpPr>
        <p:spPr/>
        <p:txBody>
          <a:bodyPr/>
          <a:lstStyle/>
          <a:p>
            <a:pPr lvl="1" algn="ctr"/>
            <a:endParaRPr lang="en-GB" sz="2200" dirty="0"/>
          </a:p>
          <a:p>
            <a:pPr lvl="1" algn="ctr"/>
            <a:endParaRPr lang="en-GB" sz="2200" dirty="0"/>
          </a:p>
          <a:p>
            <a:pPr lvl="1" algn="ctr"/>
            <a:r>
              <a:rPr lang="en-GB" sz="2200" dirty="0"/>
              <a:t>Look – check for  safety concerns</a:t>
            </a:r>
            <a:endParaRPr lang="en-US" sz="2200" dirty="0"/>
          </a:p>
        </p:txBody>
      </p:sp>
      <p:sp>
        <p:nvSpPr>
          <p:cNvPr id="6" name="Footer Placeholder 5"/>
          <p:cNvSpPr>
            <a:spLocks noGrp="1"/>
          </p:cNvSpPr>
          <p:nvPr>
            <p:ph type="ftr" sz="quarter" idx="3"/>
          </p:nvPr>
        </p:nvSpPr>
        <p:spPr/>
        <p:txBody>
          <a:bodyPr/>
          <a:lstStyle/>
          <a:p>
            <a:r>
              <a:rPr lang="en-US" dirty="0"/>
              <a:t>Gender-Based Violence</a:t>
            </a:r>
          </a:p>
        </p:txBody>
      </p:sp>
      <p:pic>
        <p:nvPicPr>
          <p:cNvPr id="7" name="Picture 6">
            <a:extLst>
              <a:ext uri="{FF2B5EF4-FFF2-40B4-BE49-F238E27FC236}">
                <a16:creationId xmlns:a16="http://schemas.microsoft.com/office/drawing/2014/main" id="{69389DF1-32DF-4CE0-B0F7-D51AE0999FB6}"/>
              </a:ext>
            </a:extLst>
          </p:cNvPr>
          <p:cNvPicPr>
            <a:picLocks noChangeAspect="1"/>
          </p:cNvPicPr>
          <p:nvPr/>
        </p:nvPicPr>
        <p:blipFill>
          <a:blip r:embed="rId3"/>
          <a:stretch>
            <a:fillRect/>
          </a:stretch>
        </p:blipFill>
        <p:spPr>
          <a:xfrm>
            <a:off x="642002" y="3429000"/>
            <a:ext cx="1798476" cy="804742"/>
          </a:xfrm>
          <a:prstGeom prst="rect">
            <a:avLst/>
          </a:prstGeom>
        </p:spPr>
      </p:pic>
      <p:pic>
        <p:nvPicPr>
          <p:cNvPr id="8" name="Picture 7">
            <a:extLst>
              <a:ext uri="{FF2B5EF4-FFF2-40B4-BE49-F238E27FC236}">
                <a16:creationId xmlns:a16="http://schemas.microsoft.com/office/drawing/2014/main" id="{43BC3E92-9C7B-4609-A569-6DB8D0BC5B45}"/>
              </a:ext>
            </a:extLst>
          </p:cNvPr>
          <p:cNvPicPr>
            <a:picLocks noChangeAspect="1"/>
          </p:cNvPicPr>
          <p:nvPr/>
        </p:nvPicPr>
        <p:blipFill>
          <a:blip r:embed="rId4"/>
          <a:stretch>
            <a:fillRect/>
          </a:stretch>
        </p:blipFill>
        <p:spPr>
          <a:xfrm>
            <a:off x="3765656" y="3310725"/>
            <a:ext cx="1188823" cy="2085013"/>
          </a:xfrm>
          <a:prstGeom prst="rect">
            <a:avLst/>
          </a:prstGeom>
        </p:spPr>
      </p:pic>
      <p:pic>
        <p:nvPicPr>
          <p:cNvPr id="9" name="Picture 8">
            <a:extLst>
              <a:ext uri="{FF2B5EF4-FFF2-40B4-BE49-F238E27FC236}">
                <a16:creationId xmlns:a16="http://schemas.microsoft.com/office/drawing/2014/main" id="{4A418DD8-A0FD-40E1-8BE2-7685DCF6D95A}"/>
              </a:ext>
            </a:extLst>
          </p:cNvPr>
          <p:cNvPicPr>
            <a:picLocks noChangeAspect="1"/>
          </p:cNvPicPr>
          <p:nvPr/>
        </p:nvPicPr>
        <p:blipFill>
          <a:blip r:embed="rId5"/>
          <a:stretch>
            <a:fillRect/>
          </a:stretch>
        </p:blipFill>
        <p:spPr>
          <a:xfrm>
            <a:off x="6279658" y="2853475"/>
            <a:ext cx="1798476" cy="1798476"/>
          </a:xfrm>
          <a:prstGeom prst="rect">
            <a:avLst/>
          </a:prstGeom>
        </p:spPr>
      </p:pic>
    </p:spTree>
    <p:extLst>
      <p:ext uri="{BB962C8B-B14F-4D97-AF65-F5344CB8AC3E}">
        <p14:creationId xmlns:p14="http://schemas.microsoft.com/office/powerpoint/2010/main" val="1597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F927-7C59-4464-A5B3-80211CAE0E7F}"/>
              </a:ext>
            </a:extLst>
          </p:cNvPr>
          <p:cNvSpPr>
            <a:spLocks noGrp="1"/>
          </p:cNvSpPr>
          <p:nvPr>
            <p:ph type="title"/>
          </p:nvPr>
        </p:nvSpPr>
        <p:spPr/>
        <p:txBody>
          <a:bodyPr/>
          <a:lstStyle/>
          <a:p>
            <a:r>
              <a:rPr lang="en-GB" dirty="0"/>
              <a:t>GBV INTERVENTIONS – Cont.</a:t>
            </a:r>
          </a:p>
        </p:txBody>
      </p:sp>
      <p:pic>
        <p:nvPicPr>
          <p:cNvPr id="6" name="Content Placeholder 5">
            <a:extLst>
              <a:ext uri="{FF2B5EF4-FFF2-40B4-BE49-F238E27FC236}">
                <a16:creationId xmlns:a16="http://schemas.microsoft.com/office/drawing/2014/main" id="{3EAEA96E-2877-4DD5-BA11-FF4C30D48585}"/>
              </a:ext>
            </a:extLst>
          </p:cNvPr>
          <p:cNvPicPr>
            <a:picLocks noGrp="1" noChangeAspect="1"/>
          </p:cNvPicPr>
          <p:nvPr>
            <p:ph idx="13"/>
          </p:nvPr>
        </p:nvPicPr>
        <p:blipFill>
          <a:blip r:embed="rId3"/>
          <a:stretch>
            <a:fillRect/>
          </a:stretch>
        </p:blipFill>
        <p:spPr>
          <a:xfrm>
            <a:off x="5602530" y="1322450"/>
            <a:ext cx="3090940" cy="3097036"/>
          </a:xfrm>
          <a:prstGeom prst="rect">
            <a:avLst/>
          </a:prstGeom>
        </p:spPr>
      </p:pic>
      <p:sp>
        <p:nvSpPr>
          <p:cNvPr id="4" name="Content Placeholder 3">
            <a:extLst>
              <a:ext uri="{FF2B5EF4-FFF2-40B4-BE49-F238E27FC236}">
                <a16:creationId xmlns:a16="http://schemas.microsoft.com/office/drawing/2014/main" id="{43C78402-D40C-4127-A815-55ADAE390754}"/>
              </a:ext>
            </a:extLst>
          </p:cNvPr>
          <p:cNvSpPr>
            <a:spLocks noGrp="1"/>
          </p:cNvSpPr>
          <p:nvPr>
            <p:ph sz="quarter" idx="14"/>
          </p:nvPr>
        </p:nvSpPr>
        <p:spPr>
          <a:xfrm>
            <a:off x="269080" y="1202635"/>
            <a:ext cx="5079668" cy="5153715"/>
          </a:xfrm>
        </p:spPr>
        <p:txBody>
          <a:bodyPr/>
          <a:lstStyle/>
          <a:p>
            <a:r>
              <a:rPr lang="en-GB" sz="2200" dirty="0"/>
              <a:t>What not to do</a:t>
            </a:r>
          </a:p>
          <a:p>
            <a:pPr marL="342900" indent="-342900">
              <a:buFont typeface="Arial" panose="020B0604020202020204" pitchFamily="34" charset="0"/>
              <a:buChar char="•"/>
            </a:pPr>
            <a:r>
              <a:rPr lang="en-GB" sz="2200" dirty="0"/>
              <a:t> </a:t>
            </a:r>
            <a:r>
              <a:rPr lang="en-GB" sz="2000" dirty="0">
                <a:solidFill>
                  <a:schemeClr val="tx1">
                    <a:lumMod val="50000"/>
                    <a:lumOff val="50000"/>
                  </a:schemeClr>
                </a:solidFill>
              </a:rPr>
              <a:t>Minimize survivor’s experience </a:t>
            </a:r>
          </a:p>
          <a:p>
            <a:pPr marL="342900" indent="-342900">
              <a:buFont typeface="Arial" panose="020B0604020202020204" pitchFamily="34" charset="0"/>
              <a:buChar char="•"/>
            </a:pPr>
            <a:r>
              <a:rPr lang="en-GB" sz="2000" dirty="0">
                <a:solidFill>
                  <a:schemeClr val="tx1">
                    <a:lumMod val="50000"/>
                    <a:lumOff val="50000"/>
                  </a:schemeClr>
                </a:solidFill>
              </a:rPr>
              <a:t> Blame the victim </a:t>
            </a:r>
          </a:p>
          <a:p>
            <a:pPr marL="342900" indent="-342900">
              <a:buFont typeface="Arial" panose="020B0604020202020204" pitchFamily="34" charset="0"/>
              <a:buChar char="•"/>
            </a:pPr>
            <a:r>
              <a:rPr lang="en-GB" sz="2000" dirty="0">
                <a:solidFill>
                  <a:schemeClr val="tx1">
                    <a:lumMod val="50000"/>
                    <a:lumOff val="50000"/>
                  </a:schemeClr>
                </a:solidFill>
              </a:rPr>
              <a:t> Tell survivor what to do </a:t>
            </a:r>
          </a:p>
          <a:p>
            <a:pPr marL="342900" indent="-342900">
              <a:buFont typeface="Arial" panose="020B0604020202020204" pitchFamily="34" charset="0"/>
              <a:buChar char="•"/>
            </a:pPr>
            <a:r>
              <a:rPr lang="en-GB" sz="2000" dirty="0">
                <a:solidFill>
                  <a:schemeClr val="tx1">
                    <a:lumMod val="50000"/>
                    <a:lumOff val="50000"/>
                  </a:schemeClr>
                </a:solidFill>
              </a:rPr>
              <a:t> Seek out GBV survivors </a:t>
            </a:r>
          </a:p>
          <a:p>
            <a:endParaRPr lang="en-GB" dirty="0"/>
          </a:p>
        </p:txBody>
      </p:sp>
      <p:sp>
        <p:nvSpPr>
          <p:cNvPr id="5" name="Footer Placeholder 4">
            <a:extLst>
              <a:ext uri="{FF2B5EF4-FFF2-40B4-BE49-F238E27FC236}">
                <a16:creationId xmlns:a16="http://schemas.microsoft.com/office/drawing/2014/main" id="{56614393-6492-4CA1-9C1E-F34891728CBB}"/>
              </a:ext>
            </a:extLst>
          </p:cNvPr>
          <p:cNvSpPr>
            <a:spLocks noGrp="1"/>
          </p:cNvSpPr>
          <p:nvPr>
            <p:ph type="ftr" sz="quarter" idx="3"/>
          </p:nvPr>
        </p:nvSpPr>
        <p:spPr/>
        <p:txBody>
          <a:bodyPr/>
          <a:lstStyle/>
          <a:p>
            <a:r>
              <a:rPr lang="en-US" dirty="0"/>
              <a:t>Gender-Based </a:t>
            </a:r>
            <a:r>
              <a:rPr lang="en-US" dirty="0" err="1"/>
              <a:t>VIolence</a:t>
            </a:r>
            <a:endParaRPr lang="en-US" dirty="0"/>
          </a:p>
        </p:txBody>
      </p:sp>
    </p:spTree>
    <p:extLst>
      <p:ext uri="{BB962C8B-B14F-4D97-AF65-F5344CB8AC3E}">
        <p14:creationId xmlns:p14="http://schemas.microsoft.com/office/powerpoint/2010/main" val="35351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GBV INTERVENTIONS – CONT.</a:t>
            </a:r>
          </a:p>
        </p:txBody>
      </p:sp>
      <p:sp>
        <p:nvSpPr>
          <p:cNvPr id="3" name="Content Placeholder 2"/>
          <p:cNvSpPr>
            <a:spLocks noGrp="1"/>
          </p:cNvSpPr>
          <p:nvPr>
            <p:ph idx="1"/>
          </p:nvPr>
        </p:nvSpPr>
        <p:spPr>
          <a:xfrm>
            <a:off x="269081" y="1192803"/>
            <a:ext cx="8020904" cy="4974329"/>
          </a:xfrm>
        </p:spPr>
        <p:txBody>
          <a:bodyPr/>
          <a:lstStyle/>
          <a:p>
            <a:r>
              <a:rPr lang="en-US" sz="2400" dirty="0">
                <a:solidFill>
                  <a:schemeClr val="tx2"/>
                </a:solidFill>
              </a:rPr>
              <a:t>Survivor-centered approach:</a:t>
            </a:r>
          </a:p>
          <a:p>
            <a:pPr marL="342900" lvl="2" indent="-342900">
              <a:buFont typeface="Arial" panose="020B0604020202020204" pitchFamily="34" charset="0"/>
              <a:buChar char="•"/>
            </a:pPr>
            <a:r>
              <a:rPr lang="en-GB" sz="1800" dirty="0"/>
              <a:t>Respect survivors’ rights, needs, wishes </a:t>
            </a:r>
          </a:p>
          <a:p>
            <a:pPr marL="342900" lvl="2" indent="-342900">
              <a:buFont typeface="Arial" panose="020B0604020202020204" pitchFamily="34" charset="0"/>
              <a:buChar char="•"/>
            </a:pPr>
            <a:r>
              <a:rPr lang="en-GB" sz="1800" dirty="0"/>
              <a:t> Safety – survivor safety is paramount</a:t>
            </a:r>
          </a:p>
          <a:p>
            <a:pPr marL="342900" lvl="2" indent="-342900">
              <a:buFont typeface="Arial" panose="020B0604020202020204" pitchFamily="34" charset="0"/>
              <a:buChar char="•"/>
            </a:pPr>
            <a:r>
              <a:rPr lang="en-GB" sz="1800" dirty="0"/>
              <a:t> Confidentiality</a:t>
            </a:r>
          </a:p>
          <a:p>
            <a:pPr marL="342900" lvl="2" indent="-342900">
              <a:buFont typeface="Arial" panose="020B0604020202020204" pitchFamily="34" charset="0"/>
              <a:buChar char="•"/>
            </a:pPr>
            <a:r>
              <a:rPr lang="en-GB" sz="1800" dirty="0"/>
              <a:t> Non-discrimination</a:t>
            </a:r>
          </a:p>
          <a:p>
            <a:pPr marL="342900" lvl="2" indent="-342900">
              <a:buFont typeface="Arial" panose="020B0604020202020204" pitchFamily="34" charset="0"/>
              <a:buChar char="•"/>
            </a:pPr>
            <a:r>
              <a:rPr lang="en-GB" sz="1800" dirty="0"/>
              <a:t> Give information about options </a:t>
            </a:r>
          </a:p>
          <a:p>
            <a:pPr marL="342900" lvl="2" indent="-342900">
              <a:buFont typeface="Arial" panose="020B0604020202020204" pitchFamily="34" charset="0"/>
              <a:buChar char="•"/>
            </a:pPr>
            <a:r>
              <a:rPr lang="en-GB" sz="1800" dirty="0"/>
              <a:t> Provide information on health services</a:t>
            </a:r>
          </a:p>
          <a:p>
            <a:pPr marL="342900" lvl="2" indent="-342900">
              <a:buFont typeface="Arial" panose="020B0604020202020204" pitchFamily="34" charset="0"/>
              <a:buChar char="•"/>
            </a:pPr>
            <a:r>
              <a:rPr lang="en-GB" sz="1800" dirty="0"/>
              <a:t> Get survivor’s agreement and informed consent</a:t>
            </a:r>
          </a:p>
          <a:p>
            <a:pPr marL="342900" lvl="2" indent="-342900">
              <a:buFont typeface="Arial" panose="020B0604020202020204" pitchFamily="34" charset="0"/>
              <a:buChar char="•"/>
            </a:pPr>
            <a:r>
              <a:rPr lang="en-GB" sz="1800" dirty="0"/>
              <a:t>Proceed with referral of survivor’s choice</a:t>
            </a:r>
          </a:p>
          <a:p>
            <a:pPr marL="342900" lvl="2" indent="-342900">
              <a:buFont typeface="Arial" panose="020B0604020202020204" pitchFamily="34" charset="0"/>
              <a:buChar char="•"/>
            </a:pPr>
            <a:r>
              <a:rPr lang="en-GB" sz="1800" dirty="0"/>
              <a:t> Accompany survivor to referral if necessary and safe</a:t>
            </a:r>
          </a:p>
        </p:txBody>
      </p:sp>
      <p:sp>
        <p:nvSpPr>
          <p:cNvPr id="4" name="Footer Placeholder 3"/>
          <p:cNvSpPr>
            <a:spLocks noGrp="1"/>
          </p:cNvSpPr>
          <p:nvPr>
            <p:ph type="ftr" sz="quarter" idx="3"/>
          </p:nvPr>
        </p:nvSpPr>
        <p:spPr/>
        <p:txBody>
          <a:bodyPr/>
          <a:lstStyle/>
          <a:p>
            <a:r>
              <a:rPr lang="en-US" dirty="0"/>
              <a:t>Gender-Based </a:t>
            </a:r>
            <a:r>
              <a:rPr lang="en-US" dirty="0" err="1"/>
              <a:t>VIolence</a:t>
            </a:r>
            <a:endParaRPr lang="en-US" dirty="0"/>
          </a:p>
        </p:txBody>
      </p:sp>
      <p:pic>
        <p:nvPicPr>
          <p:cNvPr id="5" name="Picture 4">
            <a:extLst>
              <a:ext uri="{FF2B5EF4-FFF2-40B4-BE49-F238E27FC236}">
                <a16:creationId xmlns:a16="http://schemas.microsoft.com/office/drawing/2014/main" id="{F4E54355-1BD7-4C52-B5D4-28408B10CFA3}"/>
              </a:ext>
            </a:extLst>
          </p:cNvPr>
          <p:cNvPicPr>
            <a:picLocks noChangeAspect="1"/>
          </p:cNvPicPr>
          <p:nvPr/>
        </p:nvPicPr>
        <p:blipFill>
          <a:blip r:embed="rId3"/>
          <a:stretch>
            <a:fillRect/>
          </a:stretch>
        </p:blipFill>
        <p:spPr>
          <a:xfrm>
            <a:off x="5192949" y="1588381"/>
            <a:ext cx="3097036" cy="2737341"/>
          </a:xfrm>
          <a:prstGeom prst="rect">
            <a:avLst/>
          </a:prstGeom>
        </p:spPr>
      </p:pic>
    </p:spTree>
    <p:extLst>
      <p:ext uri="{BB962C8B-B14F-4D97-AF65-F5344CB8AC3E}">
        <p14:creationId xmlns:p14="http://schemas.microsoft.com/office/powerpoint/2010/main" val="229924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lstStyle/>
          <a:p>
            <a:r>
              <a:rPr lang="en-GB" sz="2200" dirty="0">
                <a:solidFill>
                  <a:schemeClr val="tx2"/>
                </a:solidFill>
              </a:rPr>
              <a:t>Based on this training participants will be able to:</a:t>
            </a:r>
          </a:p>
          <a:p>
            <a:endParaRPr lang="en-GB" sz="2200" dirty="0">
              <a:solidFill>
                <a:schemeClr val="tx2"/>
              </a:solidFill>
            </a:endParaRPr>
          </a:p>
          <a:p>
            <a:pPr marL="342900" lvl="1" indent="-342900">
              <a:buFont typeface="Arial" panose="020B0604020202020204" pitchFamily="34" charset="0"/>
              <a:buChar char="•"/>
            </a:pPr>
            <a:r>
              <a:rPr lang="en-GB" sz="2000" dirty="0"/>
              <a:t>Define gender-based violence </a:t>
            </a:r>
          </a:p>
          <a:p>
            <a:pPr marL="342900" lvl="1" indent="-342900">
              <a:buFont typeface="Arial" panose="020B0604020202020204" pitchFamily="34" charset="0"/>
              <a:buChar char="•"/>
            </a:pPr>
            <a:r>
              <a:rPr lang="en-GB" sz="2000" dirty="0"/>
              <a:t> Identify forms of gender-based violence  and contributing/risk factors </a:t>
            </a:r>
          </a:p>
          <a:p>
            <a:pPr marL="342900" lvl="1" indent="-342900">
              <a:buFont typeface="Arial" panose="020B0604020202020204" pitchFamily="34" charset="0"/>
              <a:buChar char="•"/>
            </a:pPr>
            <a:r>
              <a:rPr lang="en-GB" sz="2000" dirty="0"/>
              <a:t> Intervene effectively in cases of gender-based   violence </a:t>
            </a:r>
          </a:p>
          <a:p>
            <a:pPr marL="342900" lvl="1" indent="-342900">
              <a:buFont typeface="Arial" panose="020B0604020202020204" pitchFamily="34" charset="0"/>
              <a:buChar char="•"/>
            </a:pPr>
            <a:r>
              <a:rPr lang="en-GB" sz="2000" dirty="0"/>
              <a:t> Articulate a strategy for integrating GBV advocacy in the Community Engagement Framework</a:t>
            </a:r>
          </a:p>
          <a:p>
            <a:pPr lvl="3"/>
            <a:endParaRPr lang="en-US" dirty="0"/>
          </a:p>
        </p:txBody>
      </p:sp>
      <p:sp>
        <p:nvSpPr>
          <p:cNvPr id="4" name="Footer Placeholder 3"/>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153636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DE4-F72F-421E-AEF5-DA3FD9716AB5}"/>
              </a:ext>
            </a:extLst>
          </p:cNvPr>
          <p:cNvSpPr>
            <a:spLocks noGrp="1"/>
          </p:cNvSpPr>
          <p:nvPr>
            <p:ph type="title"/>
          </p:nvPr>
        </p:nvSpPr>
        <p:spPr/>
        <p:txBody>
          <a:bodyPr/>
          <a:lstStyle/>
          <a:p>
            <a:r>
              <a:rPr lang="en-GB" sz="3200" dirty="0"/>
              <a:t>GBV INTERVENTIONS: COMMUNITY</a:t>
            </a:r>
          </a:p>
        </p:txBody>
      </p:sp>
      <p:sp>
        <p:nvSpPr>
          <p:cNvPr id="3" name="Content Placeholder 2">
            <a:extLst>
              <a:ext uri="{FF2B5EF4-FFF2-40B4-BE49-F238E27FC236}">
                <a16:creationId xmlns:a16="http://schemas.microsoft.com/office/drawing/2014/main" id="{6172F1E6-27D5-462C-A9E9-841F62DD4948}"/>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chemeClr val="tx1">
                    <a:lumMod val="50000"/>
                    <a:lumOff val="50000"/>
                  </a:schemeClr>
                </a:solidFill>
              </a:rPr>
              <a:t>Empowerment – removing barriers to gender equality, involvement in decision-making</a:t>
            </a:r>
          </a:p>
          <a:p>
            <a:pPr marL="342900" indent="-342900">
              <a:buFont typeface="Arial" panose="020B0604020202020204" pitchFamily="34" charset="0"/>
              <a:buChar char="•"/>
            </a:pPr>
            <a:r>
              <a:rPr lang="en-GB" sz="2000" dirty="0">
                <a:solidFill>
                  <a:schemeClr val="tx1">
                    <a:lumMod val="50000"/>
                    <a:lumOff val="50000"/>
                  </a:schemeClr>
                </a:solidFill>
              </a:rPr>
              <a:t> Create safe protective spaces and communities</a:t>
            </a:r>
          </a:p>
          <a:p>
            <a:pPr marL="342900" indent="-342900">
              <a:buFont typeface="Arial" panose="020B0604020202020204" pitchFamily="34" charset="0"/>
              <a:buChar char="•"/>
            </a:pPr>
            <a:r>
              <a:rPr lang="en-GB" sz="2000" dirty="0">
                <a:solidFill>
                  <a:schemeClr val="tx1">
                    <a:lumMod val="50000"/>
                    <a:lumOff val="50000"/>
                  </a:schemeClr>
                </a:solidFill>
              </a:rPr>
              <a:t> Bystander interventions </a:t>
            </a:r>
          </a:p>
          <a:p>
            <a:pPr marL="342900" indent="-342900">
              <a:buFont typeface="Arial" panose="020B0604020202020204" pitchFamily="34" charset="0"/>
              <a:buChar char="•"/>
            </a:pPr>
            <a:r>
              <a:rPr lang="en-GB" sz="2000" dirty="0">
                <a:solidFill>
                  <a:schemeClr val="tx1">
                    <a:lumMod val="50000"/>
                    <a:lumOff val="50000"/>
                  </a:schemeClr>
                </a:solidFill>
              </a:rPr>
              <a:t> Championing cultural change  </a:t>
            </a:r>
          </a:p>
          <a:p>
            <a:pPr marL="342900" indent="-342900">
              <a:buFont typeface="Arial" panose="020B0604020202020204" pitchFamily="34" charset="0"/>
              <a:buChar char="•"/>
            </a:pPr>
            <a:r>
              <a:rPr lang="en-GB" sz="2000" dirty="0">
                <a:solidFill>
                  <a:schemeClr val="tx1">
                    <a:lumMod val="50000"/>
                    <a:lumOff val="50000"/>
                  </a:schemeClr>
                </a:solidFill>
              </a:rPr>
              <a:t> Prevention work – civic education, life skills relationship skills, etc </a:t>
            </a:r>
          </a:p>
          <a:p>
            <a:pPr marL="342900" indent="-342900">
              <a:buFont typeface="Arial" panose="020B0604020202020204" pitchFamily="34" charset="0"/>
              <a:buChar char="•"/>
            </a:pPr>
            <a:r>
              <a:rPr lang="en-GB" sz="2000" dirty="0">
                <a:solidFill>
                  <a:schemeClr val="tx1">
                    <a:lumMod val="50000"/>
                    <a:lumOff val="50000"/>
                  </a:schemeClr>
                </a:solidFill>
              </a:rPr>
              <a:t> Create robust accountability systems </a:t>
            </a:r>
          </a:p>
        </p:txBody>
      </p:sp>
      <p:sp>
        <p:nvSpPr>
          <p:cNvPr id="4" name="Footer Placeholder 3">
            <a:extLst>
              <a:ext uri="{FF2B5EF4-FFF2-40B4-BE49-F238E27FC236}">
                <a16:creationId xmlns:a16="http://schemas.microsoft.com/office/drawing/2014/main" id="{28680E3A-DA0D-4CB0-B4A4-24B66BB5BA93}"/>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31731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2902-9E03-48EA-B4D7-8835312075D1}"/>
              </a:ext>
            </a:extLst>
          </p:cNvPr>
          <p:cNvSpPr>
            <a:spLocks noGrp="1"/>
          </p:cNvSpPr>
          <p:nvPr>
            <p:ph type="title"/>
          </p:nvPr>
        </p:nvSpPr>
        <p:spPr/>
        <p:txBody>
          <a:bodyPr/>
          <a:lstStyle/>
          <a:p>
            <a:r>
              <a:rPr lang="en-GB" sz="3200" dirty="0"/>
              <a:t>GBV REFERRALS </a:t>
            </a:r>
          </a:p>
        </p:txBody>
      </p:sp>
      <p:sp>
        <p:nvSpPr>
          <p:cNvPr id="3" name="Content Placeholder 2">
            <a:extLst>
              <a:ext uri="{FF2B5EF4-FFF2-40B4-BE49-F238E27FC236}">
                <a16:creationId xmlns:a16="http://schemas.microsoft.com/office/drawing/2014/main" id="{DE030057-AE51-44CD-B47D-8590A11B3EA1}"/>
              </a:ext>
            </a:extLst>
          </p:cNvPr>
          <p:cNvSpPr>
            <a:spLocks noGrp="1"/>
          </p:cNvSpPr>
          <p:nvPr>
            <p:ph idx="1"/>
          </p:nvPr>
        </p:nvSpPr>
        <p:spPr/>
        <p:txBody>
          <a:bodyPr/>
          <a:lstStyle/>
          <a:p>
            <a:pPr marL="285750" indent="-285750">
              <a:buFont typeface="Arial" panose="020B0604020202020204" pitchFamily="34" charset="0"/>
              <a:buChar char="•"/>
            </a:pPr>
            <a:r>
              <a:rPr lang="en-GB" sz="2200" dirty="0">
                <a:solidFill>
                  <a:schemeClr val="tx1">
                    <a:lumMod val="50000"/>
                    <a:lumOff val="50000"/>
                  </a:schemeClr>
                </a:solidFill>
              </a:rPr>
              <a:t>Gender Violence Recovery Centres (GVRCs)</a:t>
            </a:r>
          </a:p>
          <a:p>
            <a:pPr marL="285750" indent="-285750">
              <a:buFont typeface="Arial" panose="020B0604020202020204" pitchFamily="34" charset="0"/>
              <a:buChar char="•"/>
            </a:pPr>
            <a:r>
              <a:rPr lang="en-GB" sz="2200" dirty="0">
                <a:solidFill>
                  <a:schemeClr val="tx1">
                    <a:lumMod val="50000"/>
                    <a:lumOff val="50000"/>
                  </a:schemeClr>
                </a:solidFill>
              </a:rPr>
              <a:t> Law enforcement</a:t>
            </a:r>
          </a:p>
          <a:p>
            <a:pPr marL="285750" indent="-285750">
              <a:buFont typeface="Arial" panose="020B0604020202020204" pitchFamily="34" charset="0"/>
              <a:buChar char="•"/>
            </a:pPr>
            <a:r>
              <a:rPr lang="en-GB" sz="2200" dirty="0">
                <a:solidFill>
                  <a:schemeClr val="tx1">
                    <a:lumMod val="50000"/>
                    <a:lumOff val="50000"/>
                  </a:schemeClr>
                </a:solidFill>
              </a:rPr>
              <a:t> Mental health providers </a:t>
            </a:r>
          </a:p>
          <a:p>
            <a:pPr marL="285750" indent="-285750">
              <a:buFont typeface="Arial" panose="020B0604020202020204" pitchFamily="34" charset="0"/>
              <a:buChar char="•"/>
            </a:pPr>
            <a:r>
              <a:rPr lang="en-GB" sz="2200" dirty="0">
                <a:solidFill>
                  <a:schemeClr val="tx1">
                    <a:lumMod val="50000"/>
                    <a:lumOff val="50000"/>
                  </a:schemeClr>
                </a:solidFill>
              </a:rPr>
              <a:t> Legal services </a:t>
            </a:r>
          </a:p>
          <a:p>
            <a:pPr marL="285750" indent="-285750">
              <a:buFont typeface="Arial" panose="020B0604020202020204" pitchFamily="34" charset="0"/>
              <a:buChar char="•"/>
            </a:pPr>
            <a:r>
              <a:rPr lang="en-GB" sz="2200" dirty="0">
                <a:solidFill>
                  <a:schemeClr val="tx1">
                    <a:lumMod val="50000"/>
                    <a:lumOff val="50000"/>
                  </a:schemeClr>
                </a:solidFill>
              </a:rPr>
              <a:t> The National GBV helpline 1195,</a:t>
            </a:r>
          </a:p>
          <a:p>
            <a:pPr marL="285750" indent="-285750">
              <a:buFont typeface="Arial" panose="020B0604020202020204" pitchFamily="34" charset="0"/>
              <a:buChar char="•"/>
            </a:pPr>
            <a:r>
              <a:rPr lang="en-GB" sz="2200" dirty="0">
                <a:solidFill>
                  <a:schemeClr val="tx1">
                    <a:lumMod val="50000"/>
                    <a:lumOff val="50000"/>
                  </a:schemeClr>
                </a:solidFill>
              </a:rPr>
              <a:t> Police helpline 999/112,</a:t>
            </a:r>
          </a:p>
          <a:p>
            <a:pPr marL="285750" indent="-285750">
              <a:buFont typeface="Arial" panose="020B0604020202020204" pitchFamily="34" charset="0"/>
              <a:buChar char="•"/>
            </a:pPr>
            <a:r>
              <a:rPr lang="en-GB" sz="2200" dirty="0">
                <a:solidFill>
                  <a:schemeClr val="tx1">
                    <a:lumMod val="50000"/>
                    <a:lumOff val="50000"/>
                  </a:schemeClr>
                </a:solidFill>
              </a:rPr>
              <a:t> Childline Kenya helpline 116,</a:t>
            </a:r>
          </a:p>
          <a:p>
            <a:pPr marL="285750" indent="-285750">
              <a:buFont typeface="Arial" panose="020B0604020202020204" pitchFamily="34" charset="0"/>
              <a:buChar char="•"/>
            </a:pPr>
            <a:r>
              <a:rPr lang="en-GB" sz="2200" dirty="0">
                <a:solidFill>
                  <a:schemeClr val="tx1">
                    <a:lumMod val="50000"/>
                    <a:lumOff val="50000"/>
                  </a:schemeClr>
                </a:solidFill>
              </a:rPr>
              <a:t> UWIANO SMS Platform 10,</a:t>
            </a:r>
          </a:p>
          <a:p>
            <a:pPr marL="285750" indent="-285750">
              <a:buFont typeface="Arial" panose="020B0604020202020204" pitchFamily="34" charset="0"/>
              <a:buChar char="•"/>
            </a:pPr>
            <a:r>
              <a:rPr lang="en-GB" sz="2200" dirty="0">
                <a:solidFill>
                  <a:schemeClr val="tx1">
                    <a:lumMod val="50000"/>
                    <a:lumOff val="50000"/>
                  </a:schemeClr>
                </a:solidFill>
              </a:rPr>
              <a:t> </a:t>
            </a:r>
            <a:r>
              <a:rPr lang="en-GB" sz="2200" dirty="0" err="1">
                <a:solidFill>
                  <a:schemeClr val="tx1">
                    <a:lumMod val="50000"/>
                    <a:lumOff val="50000"/>
                  </a:schemeClr>
                </a:solidFill>
              </a:rPr>
              <a:t>Kimbilio</a:t>
            </a:r>
            <a:r>
              <a:rPr lang="en-GB" sz="2200" dirty="0">
                <a:solidFill>
                  <a:schemeClr val="tx1">
                    <a:lumMod val="50000"/>
                    <a:lumOff val="50000"/>
                  </a:schemeClr>
                </a:solidFill>
              </a:rPr>
              <a:t> GBV helpline 1193,</a:t>
            </a:r>
          </a:p>
          <a:p>
            <a:pPr marL="285750" indent="-285750">
              <a:buFont typeface="Arial" panose="020B0604020202020204" pitchFamily="34" charset="0"/>
              <a:buChar char="•"/>
            </a:pPr>
            <a:r>
              <a:rPr lang="en-GB" sz="2200" dirty="0">
                <a:solidFill>
                  <a:schemeClr val="tx1">
                    <a:lumMod val="50000"/>
                    <a:lumOff val="50000"/>
                  </a:schemeClr>
                </a:solidFill>
              </a:rPr>
              <a:t> LVCT youth helpline 1190</a:t>
            </a:r>
          </a:p>
          <a:p>
            <a:pPr marL="285750" indent="-285750">
              <a:buFont typeface="Arial" panose="020B0604020202020204" pitchFamily="34" charset="0"/>
              <a:buChar char="•"/>
            </a:pPr>
            <a:r>
              <a:rPr lang="en-GB" sz="2200" dirty="0">
                <a:solidFill>
                  <a:schemeClr val="tx1">
                    <a:lumMod val="50000"/>
                    <a:lumOff val="50000"/>
                  </a:schemeClr>
                </a:solidFill>
              </a:rPr>
              <a:t> FIDA SMS platform 21661.</a:t>
            </a:r>
          </a:p>
          <a:p>
            <a:pPr marL="285750" indent="-285750">
              <a:buFont typeface="Arial" panose="020B0604020202020204" pitchFamily="34" charset="0"/>
              <a:buChar char="•"/>
            </a:pPr>
            <a:endParaRPr lang="en-GB" sz="2200" dirty="0">
              <a:solidFill>
                <a:schemeClr val="tx1">
                  <a:lumMod val="50000"/>
                  <a:lumOff val="50000"/>
                </a:schemeClr>
              </a:solidFill>
            </a:endParaRPr>
          </a:p>
          <a:p>
            <a:endParaRPr lang="en-GB" dirty="0"/>
          </a:p>
        </p:txBody>
      </p:sp>
      <p:sp>
        <p:nvSpPr>
          <p:cNvPr id="4" name="Footer Placeholder 3">
            <a:extLst>
              <a:ext uri="{FF2B5EF4-FFF2-40B4-BE49-F238E27FC236}">
                <a16:creationId xmlns:a16="http://schemas.microsoft.com/office/drawing/2014/main" id="{82BFE295-811B-4A45-B8EB-3DCED2A1D6F1}"/>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349005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7288-26B3-427E-89EB-B9DEE955B389}"/>
              </a:ext>
            </a:extLst>
          </p:cNvPr>
          <p:cNvSpPr>
            <a:spLocks noGrp="1"/>
          </p:cNvSpPr>
          <p:nvPr>
            <p:ph type="title"/>
          </p:nvPr>
        </p:nvSpPr>
        <p:spPr/>
        <p:txBody>
          <a:bodyPr/>
          <a:lstStyle/>
          <a:p>
            <a:r>
              <a:rPr lang="en-GB" dirty="0"/>
              <a:t>GBV RESOURCES </a:t>
            </a:r>
          </a:p>
        </p:txBody>
      </p:sp>
      <p:sp>
        <p:nvSpPr>
          <p:cNvPr id="3" name="Content Placeholder 2">
            <a:extLst>
              <a:ext uri="{FF2B5EF4-FFF2-40B4-BE49-F238E27FC236}">
                <a16:creationId xmlns:a16="http://schemas.microsoft.com/office/drawing/2014/main" id="{E1CE6B82-70E0-4F43-A84F-D53F8706CAF9}"/>
              </a:ext>
            </a:extLst>
          </p:cNvPr>
          <p:cNvSpPr>
            <a:spLocks noGrp="1"/>
          </p:cNvSpPr>
          <p:nvPr>
            <p:ph idx="1"/>
          </p:nvPr>
        </p:nvSpPr>
        <p:spPr/>
        <p:txBody>
          <a:bodyPr/>
          <a:lstStyle/>
          <a:p>
            <a:pPr algn="ctr"/>
            <a:r>
              <a:rPr lang="en-GB" dirty="0"/>
              <a:t>GBV Service Providers Directory – published by the Ministry of Public Service, Youth and Gender Affairs</a:t>
            </a:r>
          </a:p>
          <a:p>
            <a:pPr algn="ctr"/>
            <a:r>
              <a:rPr lang="en-GB" dirty="0"/>
              <a:t> </a:t>
            </a:r>
          </a:p>
          <a:p>
            <a:pPr algn="ctr"/>
            <a:r>
              <a:rPr lang="en-GB" dirty="0"/>
              <a:t>App on Google Play and iPhone Store: search for </a:t>
            </a:r>
          </a:p>
          <a:p>
            <a:pPr algn="ctr"/>
            <a:r>
              <a:rPr lang="en-GB" dirty="0"/>
              <a:t>     “GBV Pocket Guide”</a:t>
            </a:r>
          </a:p>
          <a:p>
            <a:endParaRPr lang="en-GB" dirty="0"/>
          </a:p>
        </p:txBody>
      </p:sp>
      <p:sp>
        <p:nvSpPr>
          <p:cNvPr id="4" name="Footer Placeholder 3">
            <a:extLst>
              <a:ext uri="{FF2B5EF4-FFF2-40B4-BE49-F238E27FC236}">
                <a16:creationId xmlns:a16="http://schemas.microsoft.com/office/drawing/2014/main" id="{ADEB671C-B9A8-40FA-AFD7-45A3D94B4018}"/>
              </a:ext>
            </a:extLst>
          </p:cNvPr>
          <p:cNvSpPr>
            <a:spLocks noGrp="1"/>
          </p:cNvSpPr>
          <p:nvPr>
            <p:ph type="ftr" sz="quarter" idx="3"/>
          </p:nvPr>
        </p:nvSpPr>
        <p:spPr/>
        <p:txBody>
          <a:bodyPr/>
          <a:lstStyle/>
          <a:p>
            <a:r>
              <a:rPr lang="en-US" dirty="0"/>
              <a:t>Gender-based Violence</a:t>
            </a:r>
          </a:p>
        </p:txBody>
      </p:sp>
      <p:pic>
        <p:nvPicPr>
          <p:cNvPr id="6" name="Picture 5" descr="Map&#10;&#10;Description automatically generated with low confidence">
            <a:extLst>
              <a:ext uri="{FF2B5EF4-FFF2-40B4-BE49-F238E27FC236}">
                <a16:creationId xmlns:a16="http://schemas.microsoft.com/office/drawing/2014/main" id="{1F6823E9-623C-49DD-82B3-C6BAE118D05E}"/>
              </a:ext>
            </a:extLst>
          </p:cNvPr>
          <p:cNvPicPr>
            <a:picLocks noChangeAspect="1"/>
          </p:cNvPicPr>
          <p:nvPr/>
        </p:nvPicPr>
        <p:blipFill>
          <a:blip r:embed="rId3"/>
          <a:stretch>
            <a:fillRect/>
          </a:stretch>
        </p:blipFill>
        <p:spPr>
          <a:xfrm>
            <a:off x="2138766" y="3337720"/>
            <a:ext cx="4695987" cy="3018630"/>
          </a:xfrm>
          <a:prstGeom prst="rect">
            <a:avLst/>
          </a:prstGeom>
        </p:spPr>
      </p:pic>
    </p:spTree>
    <p:extLst>
      <p:ext uri="{BB962C8B-B14F-4D97-AF65-F5344CB8AC3E}">
        <p14:creationId xmlns:p14="http://schemas.microsoft.com/office/powerpoint/2010/main" val="1346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B4DB-5740-4760-BE7F-1BFBE6AC94AB}"/>
              </a:ext>
            </a:extLst>
          </p:cNvPr>
          <p:cNvSpPr>
            <a:spLocks noGrp="1"/>
          </p:cNvSpPr>
          <p:nvPr>
            <p:ph type="title"/>
          </p:nvPr>
        </p:nvSpPr>
        <p:spPr/>
        <p:txBody>
          <a:bodyPr/>
          <a:lstStyle/>
          <a:p>
            <a:r>
              <a:rPr lang="en-GB" dirty="0"/>
              <a:t>GBV REFFERRALS – Cont.</a:t>
            </a:r>
          </a:p>
        </p:txBody>
      </p:sp>
      <p:pic>
        <p:nvPicPr>
          <p:cNvPr id="5" name="Content Placeholder 4">
            <a:extLst>
              <a:ext uri="{FF2B5EF4-FFF2-40B4-BE49-F238E27FC236}">
                <a16:creationId xmlns:a16="http://schemas.microsoft.com/office/drawing/2014/main" id="{9B252475-15DB-46B9-A31D-759C5C3BCD89}"/>
              </a:ext>
            </a:extLst>
          </p:cNvPr>
          <p:cNvPicPr>
            <a:picLocks noGrp="1" noChangeAspect="1"/>
          </p:cNvPicPr>
          <p:nvPr>
            <p:ph idx="1"/>
          </p:nvPr>
        </p:nvPicPr>
        <p:blipFill>
          <a:blip r:embed="rId3"/>
          <a:stretch>
            <a:fillRect/>
          </a:stretch>
        </p:blipFill>
        <p:spPr>
          <a:xfrm>
            <a:off x="5779798" y="2136536"/>
            <a:ext cx="2584928" cy="2584928"/>
          </a:xfrm>
          <a:prstGeom prst="rect">
            <a:avLst/>
          </a:prstGeom>
        </p:spPr>
      </p:pic>
      <p:sp>
        <p:nvSpPr>
          <p:cNvPr id="4" name="Footer Placeholder 3">
            <a:extLst>
              <a:ext uri="{FF2B5EF4-FFF2-40B4-BE49-F238E27FC236}">
                <a16:creationId xmlns:a16="http://schemas.microsoft.com/office/drawing/2014/main" id="{1D68E37A-FFAF-4138-825E-862A3522EC5F}"/>
              </a:ext>
            </a:extLst>
          </p:cNvPr>
          <p:cNvSpPr>
            <a:spLocks noGrp="1"/>
          </p:cNvSpPr>
          <p:nvPr>
            <p:ph type="ftr" sz="quarter" idx="3"/>
          </p:nvPr>
        </p:nvSpPr>
        <p:spPr/>
        <p:txBody>
          <a:bodyPr/>
          <a:lstStyle/>
          <a:p>
            <a:r>
              <a:rPr lang="en-US" dirty="0"/>
              <a:t>Gender-Based Violence</a:t>
            </a:r>
          </a:p>
        </p:txBody>
      </p:sp>
      <p:sp>
        <p:nvSpPr>
          <p:cNvPr id="7" name="TextBox 6">
            <a:extLst>
              <a:ext uri="{FF2B5EF4-FFF2-40B4-BE49-F238E27FC236}">
                <a16:creationId xmlns:a16="http://schemas.microsoft.com/office/drawing/2014/main" id="{EE4D67B0-B414-4936-9B71-25BDCD2E5BF5}"/>
              </a:ext>
            </a:extLst>
          </p:cNvPr>
          <p:cNvSpPr txBox="1"/>
          <p:nvPr/>
        </p:nvSpPr>
        <p:spPr>
          <a:xfrm>
            <a:off x="269081" y="1358998"/>
            <a:ext cx="4572000" cy="478272"/>
          </a:xfrm>
          <a:prstGeom prst="rect">
            <a:avLst/>
          </a:prstGeom>
          <a:noFill/>
        </p:spPr>
        <p:txBody>
          <a:bodyPr wrap="square">
            <a:spAutoFit/>
          </a:bodyPr>
          <a:lstStyle/>
          <a:p>
            <a:pPr defTabSz="685800">
              <a:lnSpc>
                <a:spcPct val="110000"/>
              </a:lnSpc>
              <a:spcBef>
                <a:spcPts val="750"/>
              </a:spcBef>
            </a:pPr>
            <a:r>
              <a:rPr lang="en-GB" sz="2400" b="1" dirty="0">
                <a:solidFill>
                  <a:schemeClr val="tx2"/>
                </a:solidFill>
                <a:latin typeface="Calibri Regular" charset="0"/>
              </a:rPr>
              <a:t>Learning Activity 2.2 </a:t>
            </a:r>
          </a:p>
        </p:txBody>
      </p:sp>
      <p:sp>
        <p:nvSpPr>
          <p:cNvPr id="9" name="TextBox 8">
            <a:extLst>
              <a:ext uri="{FF2B5EF4-FFF2-40B4-BE49-F238E27FC236}">
                <a16:creationId xmlns:a16="http://schemas.microsoft.com/office/drawing/2014/main" id="{C7FCA4F2-383C-447D-83B0-15DE7B903E56}"/>
              </a:ext>
            </a:extLst>
          </p:cNvPr>
          <p:cNvSpPr txBox="1"/>
          <p:nvPr/>
        </p:nvSpPr>
        <p:spPr>
          <a:xfrm>
            <a:off x="997974" y="2765803"/>
            <a:ext cx="4572000" cy="369332"/>
          </a:xfrm>
          <a:prstGeom prst="rect">
            <a:avLst/>
          </a:prstGeom>
          <a:noFill/>
        </p:spPr>
        <p:txBody>
          <a:bodyPr wrap="square">
            <a:spAutoFit/>
          </a:bodyPr>
          <a:lstStyle/>
          <a:p>
            <a:r>
              <a:rPr lang="en-GB" dirty="0">
                <a:solidFill>
                  <a:schemeClr val="tx1">
                    <a:lumMod val="50000"/>
                    <a:lumOff val="50000"/>
                  </a:schemeClr>
                </a:solidFill>
              </a:rPr>
              <a:t>GBV Case Scenario</a:t>
            </a:r>
          </a:p>
        </p:txBody>
      </p:sp>
    </p:spTree>
    <p:extLst>
      <p:ext uri="{BB962C8B-B14F-4D97-AF65-F5344CB8AC3E}">
        <p14:creationId xmlns:p14="http://schemas.microsoft.com/office/powerpoint/2010/main" val="23461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GBV LEGAL &amp; POLICY FRAMEWORK </a:t>
            </a:r>
          </a:p>
        </p:txBody>
      </p:sp>
      <p:sp>
        <p:nvSpPr>
          <p:cNvPr id="3" name="Content Placeholder 2"/>
          <p:cNvSpPr>
            <a:spLocks noGrp="1"/>
          </p:cNvSpPr>
          <p:nvPr>
            <p:ph idx="1"/>
          </p:nvPr>
        </p:nvSpPr>
        <p:spPr>
          <a:xfrm>
            <a:off x="468005" y="1185653"/>
            <a:ext cx="7869750" cy="4675973"/>
          </a:xfrm>
        </p:spPr>
        <p:txBody>
          <a:bodyPr/>
          <a:lstStyle/>
          <a:p>
            <a:pPr marL="342900" indent="-342900">
              <a:buFont typeface="Arial" panose="020B0604020202020204" pitchFamily="34" charset="0"/>
              <a:buChar char="•"/>
            </a:pPr>
            <a:r>
              <a:rPr lang="en-GB" sz="2200" dirty="0">
                <a:solidFill>
                  <a:schemeClr val="tx1">
                    <a:lumMod val="50000"/>
                    <a:lumOff val="50000"/>
                  </a:schemeClr>
                </a:solidFill>
              </a:rPr>
              <a:t>Victim Protection Act (No. 17 of 2014) </a:t>
            </a:r>
          </a:p>
          <a:p>
            <a:pPr marL="342900" indent="-342900">
              <a:buFont typeface="Arial" panose="020B0604020202020204" pitchFamily="34" charset="0"/>
              <a:buChar char="•"/>
            </a:pPr>
            <a:r>
              <a:rPr lang="en-GB" sz="2200" dirty="0">
                <a:solidFill>
                  <a:schemeClr val="tx1">
                    <a:lumMod val="50000"/>
                    <a:lumOff val="50000"/>
                  </a:schemeClr>
                </a:solidFill>
              </a:rPr>
              <a:t> Prohibition of Female Genital mutilation Act (No. 32 of 2011)</a:t>
            </a:r>
          </a:p>
          <a:p>
            <a:pPr marL="342900" indent="-342900">
              <a:buFont typeface="Arial" panose="020B0604020202020204" pitchFamily="34" charset="0"/>
              <a:buChar char="•"/>
            </a:pPr>
            <a:r>
              <a:rPr lang="en-GB" sz="2200" dirty="0">
                <a:solidFill>
                  <a:schemeClr val="tx1">
                    <a:lumMod val="50000"/>
                    <a:lumOff val="50000"/>
                  </a:schemeClr>
                </a:solidFill>
              </a:rPr>
              <a:t> Counter-Trafficking in Persons Act (No. 8 of 2010)</a:t>
            </a:r>
          </a:p>
          <a:p>
            <a:pPr marL="342900" indent="-342900">
              <a:buFont typeface="Arial" panose="020B0604020202020204" pitchFamily="34" charset="0"/>
              <a:buChar char="•"/>
            </a:pPr>
            <a:r>
              <a:rPr lang="en-GB" sz="2200" dirty="0">
                <a:solidFill>
                  <a:schemeClr val="tx1">
                    <a:lumMod val="50000"/>
                    <a:lumOff val="50000"/>
                  </a:schemeClr>
                </a:solidFill>
              </a:rPr>
              <a:t> Persons with Disabilities Act (No. 14 of 2003) </a:t>
            </a:r>
          </a:p>
          <a:p>
            <a:pPr marL="342900" indent="-342900">
              <a:buFont typeface="Arial" panose="020B0604020202020204" pitchFamily="34" charset="0"/>
              <a:buChar char="•"/>
            </a:pPr>
            <a:r>
              <a:rPr lang="en-GB" sz="2200" dirty="0">
                <a:solidFill>
                  <a:schemeClr val="tx1">
                    <a:lumMod val="50000"/>
                    <a:lumOff val="50000"/>
                  </a:schemeClr>
                </a:solidFill>
              </a:rPr>
              <a:t> The Constitution of Kenya 2010 Chapter 4: Bill of Rights </a:t>
            </a:r>
          </a:p>
          <a:p>
            <a:pPr marL="342900" indent="-342900">
              <a:buFont typeface="Arial" panose="020B0604020202020204" pitchFamily="34" charset="0"/>
              <a:buChar char="•"/>
            </a:pPr>
            <a:r>
              <a:rPr lang="en-GB" sz="2200" dirty="0">
                <a:solidFill>
                  <a:schemeClr val="tx1">
                    <a:lumMod val="50000"/>
                    <a:lumOff val="50000"/>
                  </a:schemeClr>
                </a:solidFill>
              </a:rPr>
              <a:t> Sexual Offences Act (No. 3 of 2006)</a:t>
            </a:r>
          </a:p>
          <a:p>
            <a:pPr marL="342900" indent="-342900">
              <a:buFont typeface="Arial" panose="020B0604020202020204" pitchFamily="34" charset="0"/>
              <a:buChar char="•"/>
            </a:pPr>
            <a:r>
              <a:rPr lang="en-GB" sz="2200" dirty="0">
                <a:solidFill>
                  <a:schemeClr val="tx1">
                    <a:lumMod val="50000"/>
                    <a:lumOff val="50000"/>
                  </a:schemeClr>
                </a:solidFill>
              </a:rPr>
              <a:t> Children’s Act (No. 8 of 2001)</a:t>
            </a:r>
          </a:p>
          <a:p>
            <a:pPr marL="342900" indent="-342900">
              <a:buFont typeface="Arial" panose="020B0604020202020204" pitchFamily="34" charset="0"/>
              <a:buChar char="•"/>
            </a:pPr>
            <a:r>
              <a:rPr lang="en-GB" sz="2200" dirty="0">
                <a:solidFill>
                  <a:schemeClr val="tx1">
                    <a:lumMod val="50000"/>
                    <a:lumOff val="50000"/>
                  </a:schemeClr>
                </a:solidFill>
              </a:rPr>
              <a:t>  Protection against Domestic Violence Act (No. 2 of 2015)</a:t>
            </a:r>
          </a:p>
          <a:p>
            <a:pPr marL="342900" indent="-342900">
              <a:buFont typeface="Arial" panose="020B0604020202020204" pitchFamily="34" charset="0"/>
              <a:buChar char="•"/>
            </a:pPr>
            <a:endParaRPr lang="en-GB" sz="2200" dirty="0">
              <a:solidFill>
                <a:schemeClr val="tx1">
                  <a:lumMod val="50000"/>
                  <a:lumOff val="50000"/>
                </a:schemeClr>
              </a:solidFill>
            </a:endParaRPr>
          </a:p>
          <a:p>
            <a:pPr lvl="4"/>
            <a:endParaRPr lang="en-US" dirty="0"/>
          </a:p>
        </p:txBody>
      </p:sp>
      <p:sp>
        <p:nvSpPr>
          <p:cNvPr id="5" name="Footer Placeholder 4"/>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174087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a:t>GBV ADVOCACY IN CAPS/ COMMUNITY ENGAGEMENT FRAMEWORK</a:t>
            </a:r>
            <a:endParaRPr lang="en-US" sz="2200" dirty="0"/>
          </a:p>
        </p:txBody>
      </p:sp>
      <p:sp>
        <p:nvSpPr>
          <p:cNvPr id="3" name="Content Placeholder 2"/>
          <p:cNvSpPr>
            <a:spLocks noGrp="1"/>
          </p:cNvSpPr>
          <p:nvPr>
            <p:ph idx="1"/>
          </p:nvPr>
        </p:nvSpPr>
        <p:spPr>
          <a:xfrm>
            <a:off x="772805" y="1091013"/>
            <a:ext cx="6926467" cy="4675973"/>
          </a:xfrm>
        </p:spPr>
        <p:txBody>
          <a:bodyPr/>
          <a:lstStyle/>
          <a:p>
            <a:r>
              <a:rPr lang="en-US" sz="2400" dirty="0"/>
              <a:t>In small groups discuss;</a:t>
            </a:r>
          </a:p>
          <a:p>
            <a:pPr marL="342900" lvl="1" indent="-342900">
              <a:buFont typeface="Arial" panose="020B0604020202020204" pitchFamily="34" charset="0"/>
              <a:buChar char="•"/>
            </a:pPr>
            <a:r>
              <a:rPr lang="en-GB" sz="2200" dirty="0"/>
              <a:t>What are current GBV advocacy efforts in the counties?</a:t>
            </a:r>
          </a:p>
          <a:p>
            <a:pPr marL="342900" lvl="1" indent="-342900">
              <a:buFont typeface="Arial" panose="020B0604020202020204" pitchFamily="34" charset="0"/>
              <a:buChar char="•"/>
            </a:pPr>
            <a:r>
              <a:rPr lang="en-GB" sz="2200" dirty="0"/>
              <a:t>How can GBV advocacy be mainstreamed into the Community Engagement Framework/County Action Plans?</a:t>
            </a:r>
          </a:p>
          <a:p>
            <a:pPr marL="342900" lvl="1" indent="-342900">
              <a:buFont typeface="Arial" panose="020B0604020202020204" pitchFamily="34" charset="0"/>
              <a:buChar char="•"/>
            </a:pPr>
            <a:r>
              <a:rPr lang="en-GB" sz="2200" dirty="0"/>
              <a:t>Who are the key partners to collaborate with?</a:t>
            </a:r>
          </a:p>
          <a:p>
            <a:pPr marL="342900" lvl="1" indent="-342900">
              <a:buFont typeface="Arial" panose="020B0604020202020204" pitchFamily="34" charset="0"/>
              <a:buChar char="•"/>
            </a:pPr>
            <a:r>
              <a:rPr lang="en-GB" sz="2200" dirty="0"/>
              <a:t>What resources are available for this work?</a:t>
            </a:r>
          </a:p>
          <a:p>
            <a:pPr marL="342900" lvl="1" indent="-342900">
              <a:buFont typeface="Arial" panose="020B0604020202020204" pitchFamily="34" charset="0"/>
              <a:buChar char="•"/>
            </a:pPr>
            <a:r>
              <a:rPr lang="en-GB" sz="2200" dirty="0"/>
              <a:t>What are the challenges of mainstreaming GBV advocacy?</a:t>
            </a:r>
          </a:p>
          <a:p>
            <a:pPr marL="342900" lvl="1" indent="-342900">
              <a:buFont typeface="Arial" panose="020B0604020202020204" pitchFamily="34" charset="0"/>
              <a:buChar char="•"/>
            </a:pPr>
            <a:r>
              <a:rPr lang="en-GB" sz="2200" dirty="0"/>
              <a:t>What are reasonable action steps (short, medium and long term)?</a:t>
            </a:r>
          </a:p>
          <a:p>
            <a:pPr lvl="4"/>
            <a:endParaRPr lang="en-US" dirty="0"/>
          </a:p>
        </p:txBody>
      </p:sp>
      <p:sp>
        <p:nvSpPr>
          <p:cNvPr id="5" name="Footer Placeholder 4"/>
          <p:cNvSpPr>
            <a:spLocks noGrp="1"/>
          </p:cNvSpPr>
          <p:nvPr>
            <p:ph type="ftr" sz="quarter" idx="3"/>
          </p:nvPr>
        </p:nvSpPr>
        <p:spPr/>
        <p:txBody>
          <a:bodyPr/>
          <a:lstStyle/>
          <a:p>
            <a:r>
              <a:rPr lang="en-US" dirty="0"/>
              <a:t>Gender-based Violence </a:t>
            </a:r>
          </a:p>
        </p:txBody>
      </p:sp>
    </p:spTree>
    <p:extLst>
      <p:ext uri="{BB962C8B-B14F-4D97-AF65-F5344CB8AC3E}">
        <p14:creationId xmlns:p14="http://schemas.microsoft.com/office/powerpoint/2010/main" val="14867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2449-8FD0-490F-889D-DCB22A408E52}"/>
              </a:ext>
            </a:extLst>
          </p:cNvPr>
          <p:cNvSpPr>
            <a:spLocks noGrp="1"/>
          </p:cNvSpPr>
          <p:nvPr>
            <p:ph type="title"/>
          </p:nvPr>
        </p:nvSpPr>
        <p:spPr/>
        <p:txBody>
          <a:bodyPr/>
          <a:lstStyle/>
          <a:p>
            <a:r>
              <a:rPr lang="en-GB" sz="3200" dirty="0"/>
              <a:t>QUESTIONS </a:t>
            </a:r>
          </a:p>
        </p:txBody>
      </p:sp>
      <p:pic>
        <p:nvPicPr>
          <p:cNvPr id="5" name="Content Placeholder 4">
            <a:extLst>
              <a:ext uri="{FF2B5EF4-FFF2-40B4-BE49-F238E27FC236}">
                <a16:creationId xmlns:a16="http://schemas.microsoft.com/office/drawing/2014/main" id="{5A14823D-B216-413C-84F2-BA4B6C432832}"/>
              </a:ext>
            </a:extLst>
          </p:cNvPr>
          <p:cNvPicPr>
            <a:picLocks noGrp="1" noChangeAspect="1"/>
          </p:cNvPicPr>
          <p:nvPr>
            <p:ph idx="1"/>
          </p:nvPr>
        </p:nvPicPr>
        <p:blipFill>
          <a:blip r:embed="rId3"/>
          <a:stretch>
            <a:fillRect/>
          </a:stretch>
        </p:blipFill>
        <p:spPr>
          <a:xfrm>
            <a:off x="820120" y="1775834"/>
            <a:ext cx="6919560" cy="3828620"/>
          </a:xfrm>
          <a:prstGeom prst="rect">
            <a:avLst/>
          </a:prstGeom>
        </p:spPr>
      </p:pic>
      <p:sp>
        <p:nvSpPr>
          <p:cNvPr id="4" name="Footer Placeholder 3">
            <a:extLst>
              <a:ext uri="{FF2B5EF4-FFF2-40B4-BE49-F238E27FC236}">
                <a16:creationId xmlns:a16="http://schemas.microsoft.com/office/drawing/2014/main" id="{83920342-AD38-41F3-811C-7AE63ABCB2FB}"/>
              </a:ext>
            </a:extLst>
          </p:cNvPr>
          <p:cNvSpPr>
            <a:spLocks noGrp="1"/>
          </p:cNvSpPr>
          <p:nvPr>
            <p:ph type="ftr" sz="quarter" idx="3"/>
          </p:nvPr>
        </p:nvSpPr>
        <p:spPr/>
        <p:txBody>
          <a:bodyPr/>
          <a:lstStyle/>
          <a:p>
            <a:r>
              <a:rPr lang="en-US" dirty="0"/>
              <a:t>Gender- Based Violence</a:t>
            </a:r>
          </a:p>
        </p:txBody>
      </p:sp>
    </p:spTree>
    <p:extLst>
      <p:ext uri="{BB962C8B-B14F-4D97-AF65-F5344CB8AC3E}">
        <p14:creationId xmlns:p14="http://schemas.microsoft.com/office/powerpoint/2010/main" val="17124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Thank you.</a:t>
            </a:r>
          </a:p>
        </p:txBody>
      </p:sp>
    </p:spTree>
    <p:extLst>
      <p:ext uri="{BB962C8B-B14F-4D97-AF65-F5344CB8AC3E}">
        <p14:creationId xmlns:p14="http://schemas.microsoft.com/office/powerpoint/2010/main" val="141704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a:t>This training has several subtopics. These include:</a:t>
            </a:r>
          </a:p>
          <a:p>
            <a:pPr marL="342900" lvl="2" indent="-342900">
              <a:buFont typeface="Arial" panose="020B0604020202020204" pitchFamily="34" charset="0"/>
              <a:buChar char="•"/>
            </a:pPr>
            <a:r>
              <a:rPr lang="en-US" sz="2000" dirty="0" smtClean="0"/>
              <a:t>Definition </a:t>
            </a:r>
            <a:r>
              <a:rPr lang="en-US" sz="2000" dirty="0"/>
              <a:t>of </a:t>
            </a:r>
            <a:r>
              <a:rPr lang="en-US" sz="2000" dirty="0" smtClean="0"/>
              <a:t>GBV</a:t>
            </a:r>
          </a:p>
          <a:p>
            <a:pPr marL="342900" lvl="2" indent="-342900">
              <a:buFont typeface="Arial" panose="020B0604020202020204" pitchFamily="34" charset="0"/>
              <a:buChar char="•"/>
            </a:pPr>
            <a:r>
              <a:rPr lang="en-US" sz="2000" dirty="0" smtClean="0"/>
              <a:t>Myths </a:t>
            </a:r>
            <a:r>
              <a:rPr lang="en-US" sz="2000" dirty="0"/>
              <a:t>related to </a:t>
            </a:r>
            <a:r>
              <a:rPr lang="en-US" sz="2000" dirty="0" smtClean="0"/>
              <a:t>GBV</a:t>
            </a:r>
          </a:p>
          <a:p>
            <a:pPr marL="342900" lvl="2" indent="-342900">
              <a:buFont typeface="Arial" panose="020B0604020202020204" pitchFamily="34" charset="0"/>
              <a:buChar char="•"/>
            </a:pPr>
            <a:r>
              <a:rPr lang="en-US" sz="2000" dirty="0" smtClean="0"/>
              <a:t>GBV </a:t>
            </a:r>
            <a:r>
              <a:rPr lang="en-US" sz="2000" dirty="0"/>
              <a:t>dynamics or what makes GBV possible</a:t>
            </a:r>
          </a:p>
          <a:p>
            <a:pPr marL="342900" lvl="2" indent="-342900">
              <a:buFont typeface="Arial" panose="020B0604020202020204" pitchFamily="34" charset="0"/>
              <a:buChar char="•"/>
            </a:pPr>
            <a:r>
              <a:rPr lang="en-US" sz="2000" dirty="0" smtClean="0"/>
              <a:t>GBV </a:t>
            </a:r>
            <a:r>
              <a:rPr lang="en-US" sz="2000" dirty="0"/>
              <a:t>interventions will be discussed including individual and societal</a:t>
            </a:r>
          </a:p>
          <a:p>
            <a:pPr marL="342900" lvl="2" indent="-342900">
              <a:buFont typeface="Arial" panose="020B0604020202020204" pitchFamily="34" charset="0"/>
              <a:buChar char="•"/>
            </a:pPr>
            <a:r>
              <a:rPr lang="en-US" sz="2000" dirty="0" smtClean="0"/>
              <a:t>Legal </a:t>
            </a:r>
            <a:r>
              <a:rPr lang="en-US" sz="2000" dirty="0"/>
              <a:t>and policy framework under which GBV work is </a:t>
            </a:r>
            <a:r>
              <a:rPr lang="en-US" sz="2000" dirty="0" smtClean="0"/>
              <a:t>done</a:t>
            </a:r>
          </a:p>
          <a:p>
            <a:pPr marL="342900" lvl="2" indent="-342900">
              <a:buFont typeface="Arial" panose="020B0604020202020204" pitchFamily="34" charset="0"/>
              <a:buChar char="•"/>
            </a:pPr>
            <a:r>
              <a:rPr lang="en-US" sz="2000" dirty="0" smtClean="0"/>
              <a:t>Referrals </a:t>
            </a:r>
            <a:r>
              <a:rPr lang="en-US" sz="2000" dirty="0"/>
              <a:t>and resources </a:t>
            </a:r>
            <a:endParaRPr lang="en-US" sz="1400" dirty="0"/>
          </a:p>
        </p:txBody>
      </p:sp>
      <p:sp>
        <p:nvSpPr>
          <p:cNvPr id="4" name="Footer Placeholder 3"/>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17045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AE106-39B6-4782-A9CB-895D9FC7BA2A}"/>
              </a:ext>
            </a:extLst>
          </p:cNvPr>
          <p:cNvSpPr>
            <a:spLocks noGrp="1"/>
          </p:cNvSpPr>
          <p:nvPr>
            <p:ph idx="1"/>
          </p:nvPr>
        </p:nvSpPr>
        <p:spPr/>
        <p:txBody>
          <a:bodyPr/>
          <a:lstStyle/>
          <a:p>
            <a:r>
              <a:rPr lang="en-GB" sz="2200" dirty="0"/>
              <a:t>What do you know about GBV?</a:t>
            </a:r>
          </a:p>
          <a:p>
            <a:endParaRPr lang="en-GB" dirty="0"/>
          </a:p>
        </p:txBody>
      </p:sp>
      <p:sp>
        <p:nvSpPr>
          <p:cNvPr id="4" name="Footer Placeholder 3">
            <a:extLst>
              <a:ext uri="{FF2B5EF4-FFF2-40B4-BE49-F238E27FC236}">
                <a16:creationId xmlns:a16="http://schemas.microsoft.com/office/drawing/2014/main" id="{F3EA0B5B-1C2B-47A6-876A-9281D292D84C}"/>
              </a:ext>
            </a:extLst>
          </p:cNvPr>
          <p:cNvSpPr>
            <a:spLocks noGrp="1"/>
          </p:cNvSpPr>
          <p:nvPr>
            <p:ph type="ftr" sz="quarter" idx="3"/>
          </p:nvPr>
        </p:nvSpPr>
        <p:spPr/>
        <p:txBody>
          <a:bodyPr/>
          <a:lstStyle/>
          <a:p>
            <a:r>
              <a:rPr lang="en-US" dirty="0"/>
              <a:t>Gender-Based Violence </a:t>
            </a:r>
          </a:p>
        </p:txBody>
      </p:sp>
      <p:pic>
        <p:nvPicPr>
          <p:cNvPr id="5" name="Picture 4">
            <a:extLst>
              <a:ext uri="{FF2B5EF4-FFF2-40B4-BE49-F238E27FC236}">
                <a16:creationId xmlns:a16="http://schemas.microsoft.com/office/drawing/2014/main" id="{4694AA5D-1E66-4E51-B088-1D4124F241D0}"/>
              </a:ext>
            </a:extLst>
          </p:cNvPr>
          <p:cNvPicPr>
            <a:picLocks noChangeAspect="1"/>
          </p:cNvPicPr>
          <p:nvPr/>
        </p:nvPicPr>
        <p:blipFill>
          <a:blip r:embed="rId3"/>
          <a:stretch>
            <a:fillRect/>
          </a:stretch>
        </p:blipFill>
        <p:spPr>
          <a:xfrm>
            <a:off x="3005192" y="1862192"/>
            <a:ext cx="3133616" cy="3133616"/>
          </a:xfrm>
          <a:prstGeom prst="rect">
            <a:avLst/>
          </a:prstGeom>
        </p:spPr>
      </p:pic>
    </p:spTree>
    <p:extLst>
      <p:ext uri="{BB962C8B-B14F-4D97-AF65-F5344CB8AC3E}">
        <p14:creationId xmlns:p14="http://schemas.microsoft.com/office/powerpoint/2010/main" val="25931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3CA2-CDAD-4EB8-B49C-9139B4168263}"/>
              </a:ext>
            </a:extLst>
          </p:cNvPr>
          <p:cNvSpPr>
            <a:spLocks noGrp="1"/>
          </p:cNvSpPr>
          <p:nvPr>
            <p:ph type="title"/>
          </p:nvPr>
        </p:nvSpPr>
        <p:spPr/>
        <p:txBody>
          <a:bodyPr/>
          <a:lstStyle/>
          <a:p>
            <a:r>
              <a:rPr lang="en-GB" sz="3200" dirty="0"/>
              <a:t>DEFINITION </a:t>
            </a:r>
          </a:p>
        </p:txBody>
      </p:sp>
      <p:sp>
        <p:nvSpPr>
          <p:cNvPr id="3" name="Content Placeholder 2">
            <a:extLst>
              <a:ext uri="{FF2B5EF4-FFF2-40B4-BE49-F238E27FC236}">
                <a16:creationId xmlns:a16="http://schemas.microsoft.com/office/drawing/2014/main" id="{D3A5353A-8587-4147-B260-B7EC3623C0F4}"/>
              </a:ext>
            </a:extLst>
          </p:cNvPr>
          <p:cNvSpPr>
            <a:spLocks noGrp="1"/>
          </p:cNvSpPr>
          <p:nvPr>
            <p:ph idx="1"/>
          </p:nvPr>
        </p:nvSpPr>
        <p:spPr>
          <a:xfrm>
            <a:off x="269083" y="1202635"/>
            <a:ext cx="8528553" cy="4974329"/>
          </a:xfrm>
        </p:spPr>
        <p:txBody>
          <a:bodyPr/>
          <a:lstStyle/>
          <a:p>
            <a:pPr algn="ctr"/>
            <a:endParaRPr lang="en-GB" sz="2200" dirty="0"/>
          </a:p>
          <a:p>
            <a:pPr algn="ctr"/>
            <a:r>
              <a:rPr lang="en-GB" sz="2200" dirty="0">
                <a:solidFill>
                  <a:schemeClr val="tx1">
                    <a:lumMod val="50000"/>
                    <a:lumOff val="50000"/>
                  </a:schemeClr>
                </a:solidFill>
              </a:rPr>
              <a:t>“Gender-based violence (GBV) is an umbrella term for any harmful act that is perpetrated against a person’s will and that is based on socially ascribed (i.e. gender) differences between males and females. It includes acts that inflict physical, sexual or mental harm or suffering, threats of such acts, coercion, and other deprivations of liberty. These acts can occur in public or in private” </a:t>
            </a:r>
          </a:p>
          <a:p>
            <a:endParaRPr lang="en-GB" dirty="0"/>
          </a:p>
        </p:txBody>
      </p:sp>
      <p:sp>
        <p:nvSpPr>
          <p:cNvPr id="4" name="Footer Placeholder 3">
            <a:extLst>
              <a:ext uri="{FF2B5EF4-FFF2-40B4-BE49-F238E27FC236}">
                <a16:creationId xmlns:a16="http://schemas.microsoft.com/office/drawing/2014/main" id="{9EB3E6C4-17FB-4E2A-979A-ED1A8B471AF8}"/>
              </a:ext>
            </a:extLst>
          </p:cNvPr>
          <p:cNvSpPr>
            <a:spLocks noGrp="1"/>
          </p:cNvSpPr>
          <p:nvPr>
            <p:ph type="ftr" sz="quarter" idx="3"/>
          </p:nvPr>
        </p:nvSpPr>
        <p:spPr/>
        <p:txBody>
          <a:bodyPr/>
          <a:lstStyle/>
          <a:p>
            <a:r>
              <a:rPr lang="en-US" dirty="0"/>
              <a:t>Gender-Based Violence </a:t>
            </a:r>
          </a:p>
        </p:txBody>
      </p:sp>
    </p:spTree>
    <p:extLst>
      <p:ext uri="{BB962C8B-B14F-4D97-AF65-F5344CB8AC3E}">
        <p14:creationId xmlns:p14="http://schemas.microsoft.com/office/powerpoint/2010/main" val="41745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E76C-D7F4-4B61-8F3F-706015554A93}"/>
              </a:ext>
            </a:extLst>
          </p:cNvPr>
          <p:cNvSpPr>
            <a:spLocks noGrp="1"/>
          </p:cNvSpPr>
          <p:nvPr>
            <p:ph type="title"/>
          </p:nvPr>
        </p:nvSpPr>
        <p:spPr/>
        <p:txBody>
          <a:bodyPr/>
          <a:lstStyle/>
          <a:p>
            <a:r>
              <a:rPr lang="en-GB" dirty="0"/>
              <a:t>DEFINITION- cont.</a:t>
            </a:r>
          </a:p>
        </p:txBody>
      </p:sp>
      <p:pic>
        <p:nvPicPr>
          <p:cNvPr id="5" name="Content Placeholder 4">
            <a:extLst>
              <a:ext uri="{FF2B5EF4-FFF2-40B4-BE49-F238E27FC236}">
                <a16:creationId xmlns:a16="http://schemas.microsoft.com/office/drawing/2014/main" id="{8EAAFECF-1441-4700-863B-4C22536783BF}"/>
              </a:ext>
            </a:extLst>
          </p:cNvPr>
          <p:cNvPicPr>
            <a:picLocks noGrp="1" noChangeAspect="1"/>
          </p:cNvPicPr>
          <p:nvPr>
            <p:ph idx="1"/>
          </p:nvPr>
        </p:nvPicPr>
        <p:blipFill>
          <a:blip r:embed="rId3"/>
          <a:stretch>
            <a:fillRect/>
          </a:stretch>
        </p:blipFill>
        <p:spPr>
          <a:xfrm>
            <a:off x="323253" y="1592938"/>
            <a:ext cx="7913294" cy="4194412"/>
          </a:xfrm>
          <a:prstGeom prst="rect">
            <a:avLst/>
          </a:prstGeom>
        </p:spPr>
      </p:pic>
      <p:sp>
        <p:nvSpPr>
          <p:cNvPr id="4" name="Footer Placeholder 3">
            <a:extLst>
              <a:ext uri="{FF2B5EF4-FFF2-40B4-BE49-F238E27FC236}">
                <a16:creationId xmlns:a16="http://schemas.microsoft.com/office/drawing/2014/main" id="{8AA676DA-0604-4A28-8631-D9F06E40E225}"/>
              </a:ext>
            </a:extLst>
          </p:cNvPr>
          <p:cNvSpPr>
            <a:spLocks noGrp="1"/>
          </p:cNvSpPr>
          <p:nvPr>
            <p:ph type="ftr" sz="quarter" idx="3"/>
          </p:nvPr>
        </p:nvSpPr>
        <p:spPr/>
        <p:txBody>
          <a:bodyPr/>
          <a:lstStyle/>
          <a:p>
            <a:r>
              <a:rPr lang="en-US" dirty="0"/>
              <a:t>Gender-Based Violence</a:t>
            </a:r>
          </a:p>
        </p:txBody>
      </p:sp>
    </p:spTree>
    <p:extLst>
      <p:ext uri="{BB962C8B-B14F-4D97-AF65-F5344CB8AC3E}">
        <p14:creationId xmlns:p14="http://schemas.microsoft.com/office/powerpoint/2010/main" val="375816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C13-A903-4956-AC6B-D810B77A271E}"/>
              </a:ext>
            </a:extLst>
          </p:cNvPr>
          <p:cNvSpPr>
            <a:spLocks noGrp="1"/>
          </p:cNvSpPr>
          <p:nvPr>
            <p:ph type="title"/>
          </p:nvPr>
        </p:nvSpPr>
        <p:spPr/>
        <p:txBody>
          <a:bodyPr/>
          <a:lstStyle/>
          <a:p>
            <a:r>
              <a:rPr lang="en-GB" sz="2400" dirty="0"/>
              <a:t>MYTHS/TRUTHS ABOUT GBV</a:t>
            </a:r>
          </a:p>
        </p:txBody>
      </p:sp>
      <p:sp>
        <p:nvSpPr>
          <p:cNvPr id="3" name="Content Placeholder 2">
            <a:extLst>
              <a:ext uri="{FF2B5EF4-FFF2-40B4-BE49-F238E27FC236}">
                <a16:creationId xmlns:a16="http://schemas.microsoft.com/office/drawing/2014/main" id="{460A0952-1262-4414-93CA-2B4B46198719}"/>
              </a:ext>
            </a:extLst>
          </p:cNvPr>
          <p:cNvSpPr>
            <a:spLocks noGrp="1"/>
          </p:cNvSpPr>
          <p:nvPr>
            <p:ph idx="1"/>
          </p:nvPr>
        </p:nvSpPr>
        <p:spPr/>
        <p:txBody>
          <a:bodyPr/>
          <a:lstStyle/>
          <a:p>
            <a:pPr marL="342900" indent="-342900">
              <a:buFont typeface="Arial" panose="020B0604020202020204" pitchFamily="34" charset="0"/>
              <a:buChar char="•"/>
            </a:pPr>
            <a:r>
              <a:rPr lang="en-GB" sz="2200" dirty="0">
                <a:solidFill>
                  <a:schemeClr val="tx1">
                    <a:lumMod val="50000"/>
                    <a:lumOff val="50000"/>
                  </a:schemeClr>
                </a:solidFill>
              </a:rPr>
              <a:t>Violence is caused by anger or losing control</a:t>
            </a:r>
          </a:p>
          <a:p>
            <a:pPr marL="342900" indent="-342900">
              <a:buFont typeface="Arial" panose="020B0604020202020204" pitchFamily="34" charset="0"/>
              <a:buChar char="•"/>
            </a:pPr>
            <a:r>
              <a:rPr lang="en-GB" sz="2200" dirty="0">
                <a:solidFill>
                  <a:schemeClr val="tx1">
                    <a:lumMod val="50000"/>
                    <a:lumOff val="50000"/>
                  </a:schemeClr>
                </a:solidFill>
              </a:rPr>
              <a:t> When survivors leave, the violence ends</a:t>
            </a:r>
          </a:p>
          <a:p>
            <a:pPr marL="342900" indent="-342900">
              <a:buFont typeface="Arial" panose="020B0604020202020204" pitchFamily="34" charset="0"/>
              <a:buChar char="•"/>
            </a:pPr>
            <a:r>
              <a:rPr lang="en-GB" sz="2200" dirty="0">
                <a:solidFill>
                  <a:schemeClr val="tx1">
                    <a:lumMod val="50000"/>
                    <a:lumOff val="50000"/>
                  </a:schemeClr>
                </a:solidFill>
              </a:rPr>
              <a:t> Men can be victims/survivors of GBV</a:t>
            </a:r>
          </a:p>
          <a:p>
            <a:pPr marL="342900" indent="-342900">
              <a:buFont typeface="Arial" panose="020B0604020202020204" pitchFamily="34" charset="0"/>
              <a:buChar char="•"/>
            </a:pPr>
            <a:r>
              <a:rPr lang="en-GB" sz="2200" dirty="0">
                <a:solidFill>
                  <a:schemeClr val="tx1">
                    <a:lumMod val="50000"/>
                    <a:lumOff val="50000"/>
                  </a:schemeClr>
                </a:solidFill>
              </a:rPr>
              <a:t> GBV only affects low income/low education communities or individuals</a:t>
            </a:r>
          </a:p>
          <a:p>
            <a:pPr marL="342900" indent="-342900">
              <a:buFont typeface="Arial" panose="020B0604020202020204" pitchFamily="34" charset="0"/>
              <a:buChar char="•"/>
            </a:pPr>
            <a:r>
              <a:rPr lang="en-GB" sz="2200" dirty="0">
                <a:solidFill>
                  <a:schemeClr val="tx1">
                    <a:lumMod val="50000"/>
                    <a:lumOff val="50000"/>
                  </a:schemeClr>
                </a:solidFill>
              </a:rPr>
              <a:t> It is easy to leave a perpetrator of DV</a:t>
            </a:r>
          </a:p>
          <a:p>
            <a:endParaRPr lang="en-GB" dirty="0"/>
          </a:p>
        </p:txBody>
      </p:sp>
      <p:sp>
        <p:nvSpPr>
          <p:cNvPr id="4" name="Footer Placeholder 3">
            <a:extLst>
              <a:ext uri="{FF2B5EF4-FFF2-40B4-BE49-F238E27FC236}">
                <a16:creationId xmlns:a16="http://schemas.microsoft.com/office/drawing/2014/main" id="{C4BA4F37-F863-4DB0-8067-8C81C18588E9}"/>
              </a:ext>
            </a:extLst>
          </p:cNvPr>
          <p:cNvSpPr>
            <a:spLocks noGrp="1"/>
          </p:cNvSpPr>
          <p:nvPr>
            <p:ph type="ftr" sz="quarter" idx="3"/>
          </p:nvPr>
        </p:nvSpPr>
        <p:spPr/>
        <p:txBody>
          <a:bodyPr/>
          <a:lstStyle/>
          <a:p>
            <a:r>
              <a:rPr lang="en-US" dirty="0"/>
              <a:t>Gender-Based Violence</a:t>
            </a:r>
          </a:p>
        </p:txBody>
      </p:sp>
      <p:pic>
        <p:nvPicPr>
          <p:cNvPr id="6" name="Picture 5" descr="A picture containing text&#10;&#10;Description automatically generated">
            <a:extLst>
              <a:ext uri="{FF2B5EF4-FFF2-40B4-BE49-F238E27FC236}">
                <a16:creationId xmlns:a16="http://schemas.microsoft.com/office/drawing/2014/main" id="{8872C551-ED22-41D2-9040-AB53FA12BE84}"/>
              </a:ext>
            </a:extLst>
          </p:cNvPr>
          <p:cNvPicPr>
            <a:picLocks noChangeAspect="1"/>
          </p:cNvPicPr>
          <p:nvPr/>
        </p:nvPicPr>
        <p:blipFill>
          <a:blip r:embed="rId3"/>
          <a:stretch>
            <a:fillRect/>
          </a:stretch>
        </p:blipFill>
        <p:spPr>
          <a:xfrm>
            <a:off x="5218078" y="3826206"/>
            <a:ext cx="3925922" cy="2895269"/>
          </a:xfrm>
          <a:prstGeom prst="rect">
            <a:avLst/>
          </a:prstGeom>
        </p:spPr>
      </p:pic>
    </p:spTree>
    <p:extLst>
      <p:ext uri="{BB962C8B-B14F-4D97-AF65-F5344CB8AC3E}">
        <p14:creationId xmlns:p14="http://schemas.microsoft.com/office/powerpoint/2010/main" val="174686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B9DE9B-57E8-4F0B-A4A5-1C24D438AAA0}"/>
              </a:ext>
            </a:extLst>
          </p:cNvPr>
          <p:cNvSpPr>
            <a:spLocks noGrp="1"/>
          </p:cNvSpPr>
          <p:nvPr>
            <p:ph type="sldNum" sz="quarter" idx="4"/>
          </p:nvPr>
        </p:nvSpPr>
        <p:spPr/>
        <p:txBody>
          <a:bodyPr/>
          <a:lstStyle/>
          <a:p>
            <a:fld id="{69AE0398-C5D1-4C23-8BB8-6DF786637BD0}" type="slidenum">
              <a:rPr lang="en-US" smtClean="0"/>
              <a:pPr/>
              <a:t>9</a:t>
            </a:fld>
            <a:endParaRPr lang="en-US" dirty="0"/>
          </a:p>
        </p:txBody>
      </p:sp>
      <p:sp>
        <p:nvSpPr>
          <p:cNvPr id="4" name="Footer Placeholder 3">
            <a:extLst>
              <a:ext uri="{FF2B5EF4-FFF2-40B4-BE49-F238E27FC236}">
                <a16:creationId xmlns:a16="http://schemas.microsoft.com/office/drawing/2014/main" id="{B35222AA-998A-40BE-ABCC-5523E0A49DB2}"/>
              </a:ext>
            </a:extLst>
          </p:cNvPr>
          <p:cNvSpPr>
            <a:spLocks noGrp="1"/>
          </p:cNvSpPr>
          <p:nvPr>
            <p:ph type="ftr" sz="quarter" idx="3"/>
          </p:nvPr>
        </p:nvSpPr>
        <p:spPr/>
        <p:txBody>
          <a:bodyPr/>
          <a:lstStyle/>
          <a:p>
            <a:r>
              <a:rPr lang="en-US" dirty="0"/>
              <a:t>Gender-based </a:t>
            </a:r>
            <a:r>
              <a:rPr lang="en-US" dirty="0" err="1"/>
              <a:t>VIolence</a:t>
            </a:r>
            <a:endParaRPr lang="en-US" dirty="0"/>
          </a:p>
        </p:txBody>
      </p:sp>
      <p:sp>
        <p:nvSpPr>
          <p:cNvPr id="5" name="Title 4">
            <a:extLst>
              <a:ext uri="{FF2B5EF4-FFF2-40B4-BE49-F238E27FC236}">
                <a16:creationId xmlns:a16="http://schemas.microsoft.com/office/drawing/2014/main" id="{AF41E766-9547-44CF-B4DF-D05E5D1D55C4}"/>
              </a:ext>
            </a:extLst>
          </p:cNvPr>
          <p:cNvSpPr>
            <a:spLocks noGrp="1"/>
          </p:cNvSpPr>
          <p:nvPr>
            <p:ph type="ctrTitle"/>
          </p:nvPr>
        </p:nvSpPr>
        <p:spPr>
          <a:xfrm>
            <a:off x="673163" y="2576267"/>
            <a:ext cx="7356483" cy="1800519"/>
          </a:xfrm>
        </p:spPr>
        <p:txBody>
          <a:bodyPr/>
          <a:lstStyle/>
          <a:p>
            <a:r>
              <a:rPr lang="en-GB" dirty="0"/>
              <a:t>GBV </a:t>
            </a:r>
            <a:r>
              <a:rPr lang="en-GB" dirty="0" smtClean="0"/>
              <a:t>BASICS</a:t>
            </a:r>
            <a:endParaRPr lang="en-GB" dirty="0"/>
          </a:p>
        </p:txBody>
      </p:sp>
    </p:spTree>
    <p:extLst>
      <p:ext uri="{BB962C8B-B14F-4D97-AF65-F5344CB8AC3E}">
        <p14:creationId xmlns:p14="http://schemas.microsoft.com/office/powerpoint/2010/main" val="19739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slide">
  <a:themeElements>
    <a:clrScheme name="ISD 2">
      <a:dk1>
        <a:srgbClr val="000000"/>
      </a:dk1>
      <a:lt1>
        <a:srgbClr val="FFFFFF"/>
      </a:lt1>
      <a:dk2>
        <a:srgbClr val="C7064C"/>
      </a:dk2>
      <a:lt2>
        <a:srgbClr val="FFFFFF"/>
      </a:lt2>
      <a:accent1>
        <a:srgbClr val="C7064C"/>
      </a:accent1>
      <a:accent2>
        <a:srgbClr val="5B6670"/>
      </a:accent2>
      <a:accent3>
        <a:srgbClr val="4C4192"/>
      </a:accent3>
      <a:accent4>
        <a:srgbClr val="0068B2"/>
      </a:accent4>
      <a:accent5>
        <a:srgbClr val="E66862"/>
      </a:accent5>
      <a:accent6>
        <a:srgbClr val="B3B2B1"/>
      </a:accent6>
      <a:hlink>
        <a:srgbClr val="C7064C"/>
      </a:hlink>
      <a:folHlink>
        <a:srgbClr val="5B66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F4743C2-EC11-48EE-A7F1-7C22AEC4939E}" vid="{0683CE39-2620-4369-8E6C-C448FDF596FE}"/>
    </a:ext>
  </a:extLst>
</a:theme>
</file>

<file path=ppt/theme/theme2.xml><?xml version="1.0" encoding="utf-8"?>
<a:theme xmlns:a="http://schemas.openxmlformats.org/drawingml/2006/main" name="ISD Theme 2017">
  <a:themeElements>
    <a:clrScheme name="ISD 2">
      <a:dk1>
        <a:srgbClr val="000000"/>
      </a:dk1>
      <a:lt1>
        <a:srgbClr val="FFFFFF"/>
      </a:lt1>
      <a:dk2>
        <a:srgbClr val="C7064C"/>
      </a:dk2>
      <a:lt2>
        <a:srgbClr val="FFFFFF"/>
      </a:lt2>
      <a:accent1>
        <a:srgbClr val="C7064C"/>
      </a:accent1>
      <a:accent2>
        <a:srgbClr val="5B6670"/>
      </a:accent2>
      <a:accent3>
        <a:srgbClr val="4C4192"/>
      </a:accent3>
      <a:accent4>
        <a:srgbClr val="0068B2"/>
      </a:accent4>
      <a:accent5>
        <a:srgbClr val="E66862"/>
      </a:accent5>
      <a:accent6>
        <a:srgbClr val="B3B2B1"/>
      </a:accent6>
      <a:hlink>
        <a:srgbClr val="C7064C"/>
      </a:hlink>
      <a:folHlink>
        <a:srgbClr val="5B66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F4743C2-EC11-48EE-A7F1-7C22AEC4939E}" vid="{9F740A63-0A75-4873-9C19-4AD62E6ABC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ISD PowerPoint Template</Template>
  <TotalTime>1335</TotalTime>
  <Words>6323</Words>
  <Application>Microsoft Office PowerPoint</Application>
  <PresentationFormat>On-screen Show (4:3)</PresentationFormat>
  <Paragraphs>609</Paragraphs>
  <Slides>37</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.HelveticaNeueDeskInterface-Regular</vt:lpstr>
      <vt:lpstr>Arial</vt:lpstr>
      <vt:lpstr>Calibri</vt:lpstr>
      <vt:lpstr>Calibri Regular</vt:lpstr>
      <vt:lpstr>Helvetica</vt:lpstr>
      <vt:lpstr>Master slide</vt:lpstr>
      <vt:lpstr>ISD Theme 2017</vt:lpstr>
      <vt:lpstr>  Gender Based Violence (GBV) </vt:lpstr>
      <vt:lpstr>Contents / Agenda</vt:lpstr>
      <vt:lpstr>LEARNING OUTCOMES</vt:lpstr>
      <vt:lpstr>PowerPoint Presentation</vt:lpstr>
      <vt:lpstr>PowerPoint Presentation</vt:lpstr>
      <vt:lpstr>DEFINITION </vt:lpstr>
      <vt:lpstr>DEFINITION- cont.</vt:lpstr>
      <vt:lpstr>MYTHS/TRUTHS ABOUT GBV</vt:lpstr>
      <vt:lpstr>GBV BASICS</vt:lpstr>
      <vt:lpstr>LEARNING ACTIVITY 2.1 </vt:lpstr>
      <vt:lpstr>GBV STATISTICS </vt:lpstr>
      <vt:lpstr>GBV STATISTICS – cont.</vt:lpstr>
      <vt:lpstr>GBV STATISTICS – cont.</vt:lpstr>
      <vt:lpstr>GBV CONTRIBUTING FACTORS</vt:lpstr>
      <vt:lpstr>GBV CONTRIBUTING FACTORS</vt:lpstr>
      <vt:lpstr>FORMS OF GBV</vt:lpstr>
      <vt:lpstr>EXAMPLES OF GBV</vt:lpstr>
      <vt:lpstr>LEARNING ACTIVITY</vt:lpstr>
      <vt:lpstr>WHO IS AFFECTED BY GBV?</vt:lpstr>
      <vt:lpstr>Barriers to Safety and Impact of GBV</vt:lpstr>
      <vt:lpstr>BARRIERS TO SEEKING SAFETY</vt:lpstr>
      <vt:lpstr>GBV &amp; COVID-19</vt:lpstr>
      <vt:lpstr>IMPACT OF GBV</vt:lpstr>
      <vt:lpstr>IMPACT OF GBV</vt:lpstr>
      <vt:lpstr>GBV INTERVENTIONS, RESOURCES AND REFERRALS </vt:lpstr>
      <vt:lpstr>GBV INTERVENTIONS</vt:lpstr>
      <vt:lpstr>GBV INTERVENTIONS </vt:lpstr>
      <vt:lpstr>GBV INTERVENTIONS – Cont.</vt:lpstr>
      <vt:lpstr>GBV INTERVENTIONS – CONT.</vt:lpstr>
      <vt:lpstr>GBV INTERVENTIONS: COMMUNITY</vt:lpstr>
      <vt:lpstr>GBV REFERRALS </vt:lpstr>
      <vt:lpstr>GBV RESOURCES </vt:lpstr>
      <vt:lpstr>GBV REFFERRALS – Cont.</vt:lpstr>
      <vt:lpstr>GBV LEGAL &amp; POLICY FRAMEWORK </vt:lpstr>
      <vt:lpstr>GBV ADVOCACY IN CAPS/ COMMUNITY ENGAGEMENT FRAMEWORK</vt:lpstr>
      <vt:lpstr>QUESTIONS </vt:lpstr>
      <vt:lpstr>PowerPoint Presentation</vt:lpstr>
    </vt:vector>
  </TitlesOfParts>
  <Company>PC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Based Violence (GBV)</dc:title>
  <dc:creator>Nakhumicha Shirley Otube</dc:creator>
  <cp:lastModifiedBy>Shirley Otube</cp:lastModifiedBy>
  <cp:revision>33</cp:revision>
  <cp:lastPrinted>2016-07-08T06:10:07Z</cp:lastPrinted>
  <dcterms:created xsi:type="dcterms:W3CDTF">2021-02-12T10:07:27Z</dcterms:created>
  <dcterms:modified xsi:type="dcterms:W3CDTF">2021-03-26T07:23:32Z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2016-06-22T00:00:00Z</vt:filetime>
  </property>
  <property fmtid="{D5CDD505-2E9C-101B-9397-08002B2CF9AE}" pid="3" name="Creator">
    <vt:lpwstr>Adobe InDesign CC 2015 (Macintosh)</vt:lpwstr>
  </property>
  <property fmtid="{D5CDD505-2E9C-101B-9397-08002B2CF9AE}" pid="4" name="LastSaved">
    <vt:filetime>2016-06-27T00:00:00Z</vt:filetime>
  </property>
</Properties>
</file>